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Default Extension="jpeg" ContentType="image/jpeg"/>
  <Override PartName="/ppt/tableStyles.xml" ContentType="application/vnd.openxmlformats-officedocument.presentationml.tableStyles+xml"/>
  <Default Extension="emf" ContentType="image/x-emf"/>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Default Extension="wmf" ContentType="image/x-wmf"/>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Default Extension="wdp" ContentType="image/vnd.ms-photo"/>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removePersonalInfoOnSave="1" saveSubsetFonts="1">
  <p:sldMasterIdLst>
    <p:sldMasterId id="2147484785" r:id="rId1"/>
  </p:sldMasterIdLst>
  <p:notesMasterIdLst>
    <p:notesMasterId r:id="rId14"/>
  </p:notesMasterIdLst>
  <p:handoutMasterIdLst>
    <p:handoutMasterId r:id="rId15"/>
  </p:handoutMasterIdLst>
  <p:sldIdLst>
    <p:sldId id="256" r:id="rId2"/>
    <p:sldId id="277" r:id="rId3"/>
    <p:sldId id="286" r:id="rId4"/>
    <p:sldId id="259" r:id="rId5"/>
    <p:sldId id="297" r:id="rId6"/>
    <p:sldId id="293" r:id="rId7"/>
    <p:sldId id="295" r:id="rId8"/>
    <p:sldId id="290" r:id="rId9"/>
    <p:sldId id="291" r:id="rId10"/>
    <p:sldId id="296" r:id="rId11"/>
    <p:sldId id="287" r:id="rId12"/>
    <p:sldId id="289" r:id="rId13"/>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2" name="Author" initials="A" lastIdx="1"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00FF"/>
    <a:srgbClr val="CC0000"/>
    <a:srgbClr val="3333FF"/>
    <a:srgbClr val="009900"/>
    <a:srgbClr val="66CCFF"/>
    <a:srgbClr val="000099"/>
    <a:srgbClr val="FF00FF"/>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7712" autoAdjust="0"/>
    <p:restoredTop sz="77474" autoAdjust="0"/>
  </p:normalViewPr>
  <p:slideViewPr>
    <p:cSldViewPr>
      <p:cViewPr varScale="1">
        <p:scale>
          <a:sx n="102" d="100"/>
          <a:sy n="102" d="100"/>
        </p:scale>
        <p:origin x="-1520" y="-104"/>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74" d="100"/>
          <a:sy n="74" d="100"/>
        </p:scale>
        <p:origin x="2514" y="72"/>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4065" cy="464839"/>
          </a:xfrm>
          <a:prstGeom prst="rect">
            <a:avLst/>
          </a:prstGeom>
        </p:spPr>
        <p:txBody>
          <a:bodyPr vert="horz" lIns="87910" tIns="43955" rIns="87910" bIns="43955" rtlCol="0"/>
          <a:lstStyle>
            <a:lvl1pPr algn="l">
              <a:defRPr sz="1200"/>
            </a:lvl1pPr>
          </a:lstStyle>
          <a:p>
            <a:endParaRPr lang="en-US"/>
          </a:p>
        </p:txBody>
      </p:sp>
      <p:sp>
        <p:nvSpPr>
          <p:cNvPr id="3" name="Date Placeholder 2"/>
          <p:cNvSpPr>
            <a:spLocks noGrp="1"/>
          </p:cNvSpPr>
          <p:nvPr>
            <p:ph type="dt" sz="quarter" idx="1"/>
          </p:nvPr>
        </p:nvSpPr>
        <p:spPr>
          <a:xfrm>
            <a:off x="3939264" y="1"/>
            <a:ext cx="3014065" cy="464839"/>
          </a:xfrm>
          <a:prstGeom prst="rect">
            <a:avLst/>
          </a:prstGeom>
        </p:spPr>
        <p:txBody>
          <a:bodyPr vert="horz" lIns="87910" tIns="43955" rIns="87910" bIns="43955" rtlCol="0"/>
          <a:lstStyle>
            <a:lvl1pPr algn="r">
              <a:defRPr sz="1200"/>
            </a:lvl1pPr>
          </a:lstStyle>
          <a:p>
            <a:endParaRPr lang="en-US"/>
          </a:p>
        </p:txBody>
      </p:sp>
      <p:sp>
        <p:nvSpPr>
          <p:cNvPr id="4" name="Footer Placeholder 3"/>
          <p:cNvSpPr>
            <a:spLocks noGrp="1"/>
          </p:cNvSpPr>
          <p:nvPr>
            <p:ph type="ftr" sz="quarter" idx="2"/>
          </p:nvPr>
        </p:nvSpPr>
        <p:spPr>
          <a:xfrm>
            <a:off x="0" y="8842723"/>
            <a:ext cx="3014065" cy="464839"/>
          </a:xfrm>
          <a:prstGeom prst="rect">
            <a:avLst/>
          </a:prstGeom>
        </p:spPr>
        <p:txBody>
          <a:bodyPr vert="horz" lIns="87910" tIns="43955" rIns="87910" bIns="43955" rtlCol="0" anchor="b"/>
          <a:lstStyle>
            <a:lvl1pPr algn="l">
              <a:defRPr sz="1200"/>
            </a:lvl1pPr>
          </a:lstStyle>
          <a:p>
            <a:endParaRPr lang="en-US"/>
          </a:p>
        </p:txBody>
      </p:sp>
      <p:sp>
        <p:nvSpPr>
          <p:cNvPr id="5" name="Slide Number Placeholder 4"/>
          <p:cNvSpPr>
            <a:spLocks noGrp="1"/>
          </p:cNvSpPr>
          <p:nvPr>
            <p:ph type="sldNum" sz="quarter" idx="3"/>
          </p:nvPr>
        </p:nvSpPr>
        <p:spPr>
          <a:xfrm>
            <a:off x="3939264" y="8842723"/>
            <a:ext cx="3014065" cy="464839"/>
          </a:xfrm>
          <a:prstGeom prst="rect">
            <a:avLst/>
          </a:prstGeom>
        </p:spPr>
        <p:txBody>
          <a:bodyPr vert="horz" lIns="87910" tIns="43955" rIns="87910" bIns="43955" rtlCol="0" anchor="b"/>
          <a:lstStyle>
            <a:lvl1pPr algn="r">
              <a:defRPr sz="1200"/>
            </a:lvl1pPr>
          </a:lstStyle>
          <a:p>
            <a:fld id="{DC9EFBB1-F1D5-47B6-B783-8218F3057AC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4716871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wrap="square" lIns="92930" tIns="46465" rIns="92930" bIns="46465" numCol="1" anchor="t" anchorCtr="0" compatLnSpc="1">
            <a:prstTxWarp prst="textNoShape">
              <a:avLst/>
            </a:prstTxWarp>
          </a:bodyPr>
          <a:lstStyle>
            <a:lvl1pPr eaLnBrk="1" hangingPunct="1">
              <a:defRPr sz="1200">
                <a:latin typeface="Calibri" panose="020F0502020204030204" pitchFamily="34" charset="0"/>
                <a:cs typeface="Arial" panose="020B0604020202020204" pitchFamily="34" charset="0"/>
              </a:defRPr>
            </a:lvl1pPr>
          </a:lstStyle>
          <a:p>
            <a:pPr>
              <a:defRPr/>
            </a:pPr>
            <a:endParaRPr lang="en-US" altLang="en-US"/>
          </a:p>
        </p:txBody>
      </p:sp>
      <p:sp>
        <p:nvSpPr>
          <p:cNvPr id="3" name="Date Placeholder 2"/>
          <p:cNvSpPr>
            <a:spLocks noGrp="1"/>
          </p:cNvSpPr>
          <p:nvPr>
            <p:ph type="dt" idx="1"/>
          </p:nvPr>
        </p:nvSpPr>
        <p:spPr>
          <a:xfrm>
            <a:off x="3939465" y="0"/>
            <a:ext cx="3013763" cy="465455"/>
          </a:xfrm>
          <a:prstGeom prst="rect">
            <a:avLst/>
          </a:prstGeom>
        </p:spPr>
        <p:txBody>
          <a:bodyPr vert="horz" wrap="square" lIns="92930" tIns="46465" rIns="92930" bIns="46465" numCol="1" anchor="t"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endParaRPr lang="en-US" altLang="en-US"/>
          </a:p>
        </p:txBody>
      </p:sp>
      <p:sp>
        <p:nvSpPr>
          <p:cNvPr id="4" name="Slide Image Placeholder 3"/>
          <p:cNvSpPr>
            <a:spLocks noGrp="1" noRot="1" noChangeAspect="1"/>
          </p:cNvSpPr>
          <p:nvPr>
            <p:ph type="sldImg" idx="2"/>
          </p:nvPr>
        </p:nvSpPr>
        <p:spPr>
          <a:xfrm>
            <a:off x="374650" y="698500"/>
            <a:ext cx="6205538" cy="3490913"/>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42030"/>
            <a:ext cx="3013763" cy="465455"/>
          </a:xfrm>
          <a:prstGeom prst="rect">
            <a:avLst/>
          </a:prstGeom>
        </p:spPr>
        <p:txBody>
          <a:bodyPr vert="horz" wrap="square" lIns="92930" tIns="46465" rIns="92930" bIns="46465" numCol="1" anchor="b" anchorCtr="0" compatLnSpc="1">
            <a:prstTxWarp prst="textNoShape">
              <a:avLst/>
            </a:prstTxWarp>
          </a:bodyPr>
          <a:lstStyle>
            <a:lvl1pPr eaLnBrk="1" hangingPunct="1">
              <a:defRPr sz="1200">
                <a:latin typeface="Calibri" panose="020F050202020403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5"/>
          </p:nvPr>
        </p:nvSpPr>
        <p:spPr>
          <a:xfrm>
            <a:off x="3939465" y="8842030"/>
            <a:ext cx="3013763" cy="465455"/>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a:latin typeface="Calibri" pitchFamily="34" charset="0"/>
                <a:cs typeface="Arial" charset="0"/>
              </a:defRPr>
            </a:lvl1pPr>
          </a:lstStyle>
          <a:p>
            <a:pPr>
              <a:defRPr/>
            </a:pPr>
            <a:fld id="{EFF27173-D407-4797-BFDF-8EF2D52688CF}" type="slidenum">
              <a:rPr lang="en-US" altLang="en-US"/>
              <a:pPr>
                <a:defRPr/>
              </a:pPr>
              <a:t>‹#›</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46066195"/>
      </p:ext>
    </p:extLst>
  </p:cSld>
  <p:clrMap bg1="lt1" tx1="dk1" bg2="lt2" tx2="dk2" accent1="accent1" accent2="accent2" accent3="accent3" accent4="accent4" accent5="accent5" accent6="accent6" hlink="hlink" folHlink="folHlink"/>
  <p:hf hdr="0" ftr="0"/>
  <p:notesStyle>
    <a:lvl1pPr marL="1714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mn-lt"/>
        <a:ea typeface="+mn-ea"/>
        <a:cs typeface="+mn-cs"/>
      </a:defRPr>
    </a:lvl1pPr>
    <a:lvl2pPr marL="6286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mn-lt"/>
        <a:ea typeface="+mn-ea"/>
        <a:cs typeface="+mn-cs"/>
      </a:defRPr>
    </a:lvl2pPr>
    <a:lvl3pPr marL="10858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mn-lt"/>
        <a:ea typeface="+mn-ea"/>
        <a:cs typeface="+mn-cs"/>
      </a:defRPr>
    </a:lvl3pPr>
    <a:lvl4pPr marL="15430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mn-lt"/>
        <a:ea typeface="+mn-ea"/>
        <a:cs typeface="+mn-cs"/>
      </a:defRPr>
    </a:lvl4pPr>
    <a:lvl5pPr marL="20002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rs.gov/" TargetMode="External"/><Relationship Id="rId4" Type="http://schemas.openxmlformats.org/officeDocument/2006/relationships/hyperlink" Target="https://www.irs.gov/pub/irs-pdf/f1041sk1.pdf?_ga=1.121894155.1291453530.1449498369" TargetMode="External"/><Relationship Id="rId5" Type="http://schemas.openxmlformats.org/officeDocument/2006/relationships/hyperlink" Target="https://www.irs.gov/pub/irs-pdf/f1065sk1.pdf" TargetMode="External"/><Relationship Id="rId6" Type="http://schemas.openxmlformats.org/officeDocument/2006/relationships/hyperlink" Target="https://www.irs.gov/pub/irs-pdf/f1120ssk.pdf" TargetMode="External"/><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374650" y="698500"/>
            <a:ext cx="6205538" cy="3490913"/>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1" baseline="0" dirty="0" smtClean="0"/>
              <a:t>Schedule K-1 is considered a comprehensive tax topic and is not often seen</a:t>
            </a:r>
          </a:p>
          <a:p>
            <a:pPr marL="171450" indent="-171450"/>
            <a:r>
              <a:rPr lang="en-US" altLang="en-US" b="1" dirty="0" smtClean="0"/>
              <a:t>Instructors</a:t>
            </a:r>
            <a:r>
              <a:rPr lang="en-US" altLang="en-US" b="1" baseline="0" dirty="0" smtClean="0"/>
              <a:t> </a:t>
            </a:r>
            <a:r>
              <a:rPr lang="en-US" altLang="en-US" b="1" baseline="0" dirty="0"/>
              <a:t>should choose those slides necessary to prompt discussion depending on the experience level of their </a:t>
            </a:r>
            <a:r>
              <a:rPr lang="en-US" altLang="en-US" b="1" baseline="0" dirty="0" smtClean="0"/>
              <a:t>volunteers</a:t>
            </a:r>
          </a:p>
          <a:p>
            <a:pPr marL="171450" indent="-171450"/>
            <a:r>
              <a:rPr lang="en-US" altLang="en-US" b="1" baseline="0" dirty="0" smtClean="0"/>
              <a:t>Instructors </a:t>
            </a:r>
            <a:r>
              <a:rPr lang="en-US" altLang="en-US" b="1" baseline="0" dirty="0"/>
              <a:t>may choose </a:t>
            </a:r>
            <a:r>
              <a:rPr lang="en-US" altLang="en-US" b="1" baseline="0" dirty="0" smtClean="0"/>
              <a:t>to not </a:t>
            </a:r>
            <a:r>
              <a:rPr lang="en-US" altLang="en-US" b="1" baseline="0" dirty="0"/>
              <a:t>present this material to new volunteers</a:t>
            </a:r>
          </a:p>
          <a:p>
            <a:pPr marL="0" indent="0">
              <a:buNone/>
            </a:pPr>
            <a:endParaRPr lang="en-US" altLang="en-US" b="1" baseline="0" dirty="0"/>
          </a:p>
          <a:p>
            <a:pPr marL="171450" indent="-171450"/>
            <a:r>
              <a:rPr lang="en-US" altLang="en-US" b="1" baseline="0" dirty="0" smtClean="0"/>
              <a:t>This </a:t>
            </a:r>
            <a:r>
              <a:rPr lang="en-US" altLang="en-US" b="1" baseline="0" dirty="0"/>
              <a:t>slide set can also be a good review resource for those certifying through self-study</a:t>
            </a:r>
            <a:endParaRPr lang="en-US" altLang="en-US" b="1" dirty="0"/>
          </a:p>
          <a:p>
            <a:pPr marL="171450" indent="-171450"/>
            <a:endParaRPr lang="en-US" altLang="en-US" b="1"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057" indent="-290406">
              <a:spcBef>
                <a:spcPct val="30000"/>
              </a:spcBef>
              <a:defRPr sz="1200">
                <a:solidFill>
                  <a:schemeClr val="tx1"/>
                </a:solidFill>
                <a:latin typeface="Calibri" pitchFamily="34" charset="0"/>
              </a:defRPr>
            </a:lvl2pPr>
            <a:lvl3pPr marL="1161626" indent="-232325">
              <a:spcBef>
                <a:spcPct val="30000"/>
              </a:spcBef>
              <a:defRPr sz="1200">
                <a:solidFill>
                  <a:schemeClr val="tx1"/>
                </a:solidFill>
                <a:latin typeface="Calibri" pitchFamily="34" charset="0"/>
              </a:defRPr>
            </a:lvl3pPr>
            <a:lvl4pPr marL="1626276" indent="-232325">
              <a:spcBef>
                <a:spcPct val="30000"/>
              </a:spcBef>
              <a:defRPr sz="1200">
                <a:solidFill>
                  <a:schemeClr val="tx1"/>
                </a:solidFill>
                <a:latin typeface="Calibri" pitchFamily="34" charset="0"/>
              </a:defRPr>
            </a:lvl4pPr>
            <a:lvl5pPr marL="2090928" indent="-232325">
              <a:spcBef>
                <a:spcPct val="30000"/>
              </a:spcBef>
              <a:defRPr sz="1200">
                <a:solidFill>
                  <a:schemeClr val="tx1"/>
                </a:solidFill>
                <a:latin typeface="Calibri" pitchFamily="34" charset="0"/>
              </a:defRPr>
            </a:lvl5pPr>
            <a:lvl6pPr marL="2555578" indent="-232325" eaLnBrk="0" fontAlgn="base" hangingPunct="0">
              <a:spcBef>
                <a:spcPct val="30000"/>
              </a:spcBef>
              <a:spcAft>
                <a:spcPct val="0"/>
              </a:spcAft>
              <a:defRPr sz="1200">
                <a:solidFill>
                  <a:schemeClr val="tx1"/>
                </a:solidFill>
                <a:latin typeface="Calibri" pitchFamily="34" charset="0"/>
              </a:defRPr>
            </a:lvl6pPr>
            <a:lvl7pPr marL="3020228" indent="-232325" eaLnBrk="0" fontAlgn="base" hangingPunct="0">
              <a:spcBef>
                <a:spcPct val="30000"/>
              </a:spcBef>
              <a:spcAft>
                <a:spcPct val="0"/>
              </a:spcAft>
              <a:defRPr sz="1200">
                <a:solidFill>
                  <a:schemeClr val="tx1"/>
                </a:solidFill>
                <a:latin typeface="Calibri" pitchFamily="34" charset="0"/>
              </a:defRPr>
            </a:lvl7pPr>
            <a:lvl8pPr marL="3484879" indent="-232325" eaLnBrk="0" fontAlgn="base" hangingPunct="0">
              <a:spcBef>
                <a:spcPct val="30000"/>
              </a:spcBef>
              <a:spcAft>
                <a:spcPct val="0"/>
              </a:spcAft>
              <a:defRPr sz="1200">
                <a:solidFill>
                  <a:schemeClr val="tx1"/>
                </a:solidFill>
                <a:latin typeface="Calibri" pitchFamily="34" charset="0"/>
              </a:defRPr>
            </a:lvl8pPr>
            <a:lvl9pPr marL="3949529" indent="-232325" eaLnBrk="0" fontAlgn="base" hangingPunct="0">
              <a:spcBef>
                <a:spcPct val="30000"/>
              </a:spcBef>
              <a:spcAft>
                <a:spcPct val="0"/>
              </a:spcAft>
              <a:defRPr sz="1200">
                <a:solidFill>
                  <a:schemeClr val="tx1"/>
                </a:solidFill>
                <a:latin typeface="Calibri" pitchFamily="34" charset="0"/>
              </a:defRPr>
            </a:lvl9pPr>
          </a:lstStyle>
          <a:p>
            <a:pPr>
              <a:spcBef>
                <a:spcPct val="0"/>
              </a:spcBef>
            </a:pPr>
            <a:fld id="{923C444C-5A08-4E32-852F-29A76E48B6F8}" type="slidenum">
              <a:rPr lang="en-US" altLang="en-US" smtClean="0"/>
              <a:pPr>
                <a:spcBef>
                  <a:spcPct val="0"/>
                </a:spcBef>
              </a:pPr>
              <a:t>1</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18102823"/>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374650" y="698500"/>
            <a:ext cx="6205538" cy="3490913"/>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6627" name="Notes Placeholder 2"/>
          <p:cNvSpPr>
            <a:spLocks noGrp="1"/>
          </p:cNvSpPr>
          <p:nvPr>
            <p:ph type="body" idx="1"/>
          </p:nvPr>
        </p:nvSpPr>
        <p:spPr bwMode="auto">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4244" indent="-174244">
              <a:buFont typeface="Arial" panose="020B0604020202020204" pitchFamily="34" charset="0"/>
              <a:buChar char="•"/>
              <a:defRPr/>
            </a:pPr>
            <a:r>
              <a:rPr lang="en-US" b="1" i="0" dirty="0"/>
              <a:t>Be careful to choose the right form. The taxpayer’s Schedule K-1 may come from a Form 1065 (partnership), Form 1120S (S-</a:t>
            </a:r>
            <a:r>
              <a:rPr lang="en-US" b="1" i="0" dirty="0" err="1"/>
              <a:t>corp</a:t>
            </a:r>
            <a:r>
              <a:rPr lang="en-US" b="1" i="0" dirty="0"/>
              <a:t>) or Form 1041 (estate).</a:t>
            </a:r>
          </a:p>
          <a:p>
            <a:pPr marL="174244" indent="-174244">
              <a:buFont typeface="Arial" panose="020B0604020202020204" pitchFamily="34" charset="0"/>
              <a:buChar char="•"/>
              <a:defRPr/>
            </a:pPr>
            <a:r>
              <a:rPr lang="en-US" b="1" i="0" dirty="0"/>
              <a:t>Most in-scope K-1s will be from a Passive Entity, and the taxpayer’s investment will be at risk. Be sure to check these boxes if applicable –TaxSlayer® may give you a warning if the At-Risk box is left blank. </a:t>
            </a:r>
            <a:endParaRPr lang="en-US" altLang="en-US" b="1" i="0"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057" indent="-290406">
              <a:spcBef>
                <a:spcPct val="30000"/>
              </a:spcBef>
              <a:defRPr sz="1200">
                <a:solidFill>
                  <a:schemeClr val="tx1"/>
                </a:solidFill>
                <a:latin typeface="Calibri" pitchFamily="34" charset="0"/>
              </a:defRPr>
            </a:lvl2pPr>
            <a:lvl3pPr marL="1161626" indent="-232325">
              <a:spcBef>
                <a:spcPct val="30000"/>
              </a:spcBef>
              <a:defRPr sz="1200">
                <a:solidFill>
                  <a:schemeClr val="tx1"/>
                </a:solidFill>
                <a:latin typeface="Calibri" pitchFamily="34" charset="0"/>
              </a:defRPr>
            </a:lvl3pPr>
            <a:lvl4pPr marL="1626276" indent="-232325">
              <a:spcBef>
                <a:spcPct val="30000"/>
              </a:spcBef>
              <a:defRPr sz="1200">
                <a:solidFill>
                  <a:schemeClr val="tx1"/>
                </a:solidFill>
                <a:latin typeface="Calibri" pitchFamily="34" charset="0"/>
              </a:defRPr>
            </a:lvl4pPr>
            <a:lvl5pPr marL="2090928" indent="-232325">
              <a:spcBef>
                <a:spcPct val="30000"/>
              </a:spcBef>
              <a:defRPr sz="1200">
                <a:solidFill>
                  <a:schemeClr val="tx1"/>
                </a:solidFill>
                <a:latin typeface="Calibri" pitchFamily="34" charset="0"/>
              </a:defRPr>
            </a:lvl5pPr>
            <a:lvl6pPr marL="2555578" indent="-232325" eaLnBrk="0" fontAlgn="base" hangingPunct="0">
              <a:spcBef>
                <a:spcPct val="30000"/>
              </a:spcBef>
              <a:spcAft>
                <a:spcPct val="0"/>
              </a:spcAft>
              <a:defRPr sz="1200">
                <a:solidFill>
                  <a:schemeClr val="tx1"/>
                </a:solidFill>
                <a:latin typeface="Calibri" pitchFamily="34" charset="0"/>
              </a:defRPr>
            </a:lvl6pPr>
            <a:lvl7pPr marL="3020228" indent="-232325" eaLnBrk="0" fontAlgn="base" hangingPunct="0">
              <a:spcBef>
                <a:spcPct val="30000"/>
              </a:spcBef>
              <a:spcAft>
                <a:spcPct val="0"/>
              </a:spcAft>
              <a:defRPr sz="1200">
                <a:solidFill>
                  <a:schemeClr val="tx1"/>
                </a:solidFill>
                <a:latin typeface="Calibri" pitchFamily="34" charset="0"/>
              </a:defRPr>
            </a:lvl7pPr>
            <a:lvl8pPr marL="3484879" indent="-232325" eaLnBrk="0" fontAlgn="base" hangingPunct="0">
              <a:spcBef>
                <a:spcPct val="30000"/>
              </a:spcBef>
              <a:spcAft>
                <a:spcPct val="0"/>
              </a:spcAft>
              <a:defRPr sz="1200">
                <a:solidFill>
                  <a:schemeClr val="tx1"/>
                </a:solidFill>
                <a:latin typeface="Calibri" pitchFamily="34" charset="0"/>
              </a:defRPr>
            </a:lvl8pPr>
            <a:lvl9pPr marL="3949529" indent="-232325" eaLnBrk="0" fontAlgn="base" hangingPunct="0">
              <a:spcBef>
                <a:spcPct val="30000"/>
              </a:spcBef>
              <a:spcAft>
                <a:spcPct val="0"/>
              </a:spcAft>
              <a:defRPr sz="1200">
                <a:solidFill>
                  <a:schemeClr val="tx1"/>
                </a:solidFill>
                <a:latin typeface="Calibri" pitchFamily="34" charset="0"/>
              </a:defRPr>
            </a:lvl9pPr>
          </a:lstStyle>
          <a:p>
            <a:pPr>
              <a:spcBef>
                <a:spcPct val="0"/>
              </a:spcBef>
            </a:pPr>
            <a:fld id="{3C1F0067-4CAC-49A3-86CF-00B1D4BA4A3A}" type="slidenum">
              <a:rPr lang="en-US" altLang="en-US" smtClean="0"/>
              <a:pPr>
                <a:spcBef>
                  <a:spcPct val="0"/>
                </a:spcBef>
              </a:pPr>
              <a:t>10</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60077009"/>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374650" y="698500"/>
            <a:ext cx="6205538" cy="3490913"/>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150" indent="-285567">
              <a:spcBef>
                <a:spcPct val="30000"/>
              </a:spcBef>
              <a:defRPr sz="1200">
                <a:solidFill>
                  <a:schemeClr val="tx1"/>
                </a:solidFill>
                <a:latin typeface="Calibri" pitchFamily="34" charset="0"/>
              </a:defRPr>
            </a:lvl2pPr>
            <a:lvl3pPr marL="1142266" indent="-227486">
              <a:spcBef>
                <a:spcPct val="30000"/>
              </a:spcBef>
              <a:defRPr sz="1200">
                <a:solidFill>
                  <a:schemeClr val="tx1"/>
                </a:solidFill>
                <a:latin typeface="Calibri" pitchFamily="34" charset="0"/>
              </a:defRPr>
            </a:lvl3pPr>
            <a:lvl4pPr marL="1598850" indent="-227486">
              <a:spcBef>
                <a:spcPct val="30000"/>
              </a:spcBef>
              <a:defRPr sz="1200">
                <a:solidFill>
                  <a:schemeClr val="tx1"/>
                </a:solidFill>
                <a:latin typeface="Calibri" pitchFamily="34" charset="0"/>
              </a:defRPr>
            </a:lvl4pPr>
            <a:lvl5pPr marL="2057047" indent="-227486">
              <a:spcBef>
                <a:spcPct val="30000"/>
              </a:spcBef>
              <a:defRPr sz="1200">
                <a:solidFill>
                  <a:schemeClr val="tx1"/>
                </a:solidFill>
                <a:latin typeface="Calibri" pitchFamily="34" charset="0"/>
              </a:defRPr>
            </a:lvl5pPr>
            <a:lvl6pPr marL="2521697" indent="-227486" eaLnBrk="0" fontAlgn="base" hangingPunct="0">
              <a:spcBef>
                <a:spcPct val="30000"/>
              </a:spcBef>
              <a:spcAft>
                <a:spcPct val="0"/>
              </a:spcAft>
              <a:defRPr sz="1200">
                <a:solidFill>
                  <a:schemeClr val="tx1"/>
                </a:solidFill>
                <a:latin typeface="Calibri" pitchFamily="34" charset="0"/>
              </a:defRPr>
            </a:lvl6pPr>
            <a:lvl7pPr marL="2986348" indent="-227486" eaLnBrk="0" fontAlgn="base" hangingPunct="0">
              <a:spcBef>
                <a:spcPct val="30000"/>
              </a:spcBef>
              <a:spcAft>
                <a:spcPct val="0"/>
              </a:spcAft>
              <a:defRPr sz="1200">
                <a:solidFill>
                  <a:schemeClr val="tx1"/>
                </a:solidFill>
                <a:latin typeface="Calibri" pitchFamily="34" charset="0"/>
              </a:defRPr>
            </a:lvl7pPr>
            <a:lvl8pPr marL="3450998" indent="-227486" eaLnBrk="0" fontAlgn="base" hangingPunct="0">
              <a:spcBef>
                <a:spcPct val="30000"/>
              </a:spcBef>
              <a:spcAft>
                <a:spcPct val="0"/>
              </a:spcAft>
              <a:defRPr sz="1200">
                <a:solidFill>
                  <a:schemeClr val="tx1"/>
                </a:solidFill>
                <a:latin typeface="Calibri" pitchFamily="34" charset="0"/>
              </a:defRPr>
            </a:lvl8pPr>
            <a:lvl9pPr marL="3915649" indent="-227486" eaLnBrk="0" fontAlgn="base" hangingPunct="0">
              <a:spcBef>
                <a:spcPct val="30000"/>
              </a:spcBef>
              <a:spcAft>
                <a:spcPct val="0"/>
              </a:spcAft>
              <a:defRPr sz="1200">
                <a:solidFill>
                  <a:schemeClr val="tx1"/>
                </a:solidFill>
                <a:latin typeface="Calibri" pitchFamily="34" charset="0"/>
              </a:defRPr>
            </a:lvl9pPr>
          </a:lstStyle>
          <a:p>
            <a:pPr>
              <a:spcBef>
                <a:spcPct val="0"/>
              </a:spcBef>
            </a:pPr>
            <a:fld id="{AD4716A2-3FE9-4CA5-A0CC-591A6D3DFAED}" type="slidenum">
              <a:rPr lang="en-US" altLang="en-US" smtClean="0"/>
              <a:pPr>
                <a:spcBef>
                  <a:spcPct val="0"/>
                </a:spcBef>
              </a:pPr>
              <a:t>12</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345381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74650" y="698500"/>
            <a:ext cx="6205538" cy="3490913"/>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Direct volunteers to open Pub 4012 to Tab D K-1 section</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Verdana" pitchFamily="34" charset="0"/>
                <a:cs typeface="Arial" charset="0"/>
              </a:defRPr>
            </a:lvl1pPr>
            <a:lvl2pPr marL="755057" indent="-290406">
              <a:defRPr>
                <a:solidFill>
                  <a:schemeClr val="tx1"/>
                </a:solidFill>
                <a:latin typeface="Verdana" pitchFamily="34" charset="0"/>
                <a:cs typeface="Arial" charset="0"/>
              </a:defRPr>
            </a:lvl2pPr>
            <a:lvl3pPr marL="1161626" indent="-232325">
              <a:defRPr>
                <a:solidFill>
                  <a:schemeClr val="tx1"/>
                </a:solidFill>
                <a:latin typeface="Verdana" pitchFamily="34" charset="0"/>
                <a:cs typeface="Arial" charset="0"/>
              </a:defRPr>
            </a:lvl3pPr>
            <a:lvl4pPr marL="1626276" indent="-232325">
              <a:defRPr>
                <a:solidFill>
                  <a:schemeClr val="tx1"/>
                </a:solidFill>
                <a:latin typeface="Verdana" pitchFamily="34" charset="0"/>
                <a:cs typeface="Arial" charset="0"/>
              </a:defRPr>
            </a:lvl4pPr>
            <a:lvl5pPr marL="2090928" indent="-232325">
              <a:defRPr>
                <a:solidFill>
                  <a:schemeClr val="tx1"/>
                </a:solidFill>
                <a:latin typeface="Verdana" pitchFamily="34" charset="0"/>
                <a:cs typeface="Arial" charset="0"/>
              </a:defRPr>
            </a:lvl5pPr>
            <a:lvl6pPr marL="2555578" indent="-232325" eaLnBrk="0" fontAlgn="base" hangingPunct="0">
              <a:spcBef>
                <a:spcPct val="0"/>
              </a:spcBef>
              <a:spcAft>
                <a:spcPct val="0"/>
              </a:spcAft>
              <a:defRPr>
                <a:solidFill>
                  <a:schemeClr val="tx1"/>
                </a:solidFill>
                <a:latin typeface="Verdana" pitchFamily="34" charset="0"/>
                <a:cs typeface="Arial" charset="0"/>
              </a:defRPr>
            </a:lvl6pPr>
            <a:lvl7pPr marL="3020228" indent="-232325" eaLnBrk="0" fontAlgn="base" hangingPunct="0">
              <a:spcBef>
                <a:spcPct val="0"/>
              </a:spcBef>
              <a:spcAft>
                <a:spcPct val="0"/>
              </a:spcAft>
              <a:defRPr>
                <a:solidFill>
                  <a:schemeClr val="tx1"/>
                </a:solidFill>
                <a:latin typeface="Verdana" pitchFamily="34" charset="0"/>
                <a:cs typeface="Arial" charset="0"/>
              </a:defRPr>
            </a:lvl7pPr>
            <a:lvl8pPr marL="3484879" indent="-232325" eaLnBrk="0" fontAlgn="base" hangingPunct="0">
              <a:spcBef>
                <a:spcPct val="0"/>
              </a:spcBef>
              <a:spcAft>
                <a:spcPct val="0"/>
              </a:spcAft>
              <a:defRPr>
                <a:solidFill>
                  <a:schemeClr val="tx1"/>
                </a:solidFill>
                <a:latin typeface="Verdana" pitchFamily="34" charset="0"/>
                <a:cs typeface="Arial" charset="0"/>
              </a:defRPr>
            </a:lvl8pPr>
            <a:lvl9pPr marL="3949529" indent="-232325" eaLnBrk="0" fontAlgn="base" hangingPunct="0">
              <a:spcBef>
                <a:spcPct val="0"/>
              </a:spcBef>
              <a:spcAft>
                <a:spcPct val="0"/>
              </a:spcAft>
              <a:defRPr>
                <a:solidFill>
                  <a:schemeClr val="tx1"/>
                </a:solidFill>
                <a:latin typeface="Verdana" pitchFamily="34" charset="0"/>
                <a:cs typeface="Arial" charset="0"/>
              </a:defRPr>
            </a:lvl9pPr>
          </a:lstStyle>
          <a:p>
            <a:fld id="{9F0CB62E-A650-4B43-A5FB-8242870459DD}" type="slidenum">
              <a:rPr lang="en-US" altLang="en-US" smtClean="0">
                <a:latin typeface="Calibri" pitchFamily="34" charset="0"/>
              </a:rPr>
              <a:pPr/>
              <a:t>2</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271460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374650" y="698500"/>
            <a:ext cx="6205538" cy="3490913"/>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1018" indent="-171018">
              <a:spcBef>
                <a:spcPts val="598"/>
              </a:spcBef>
              <a:buFontTx/>
              <a:buChar char="•"/>
            </a:pPr>
            <a:r>
              <a:rPr lang="en-US" altLang="en-US" b="1" dirty="0"/>
              <a:t>Carefully review any K-1s to make sure they are in scope. </a:t>
            </a:r>
            <a:endParaRPr lang="en-US" altLang="en-US" b="1" dirty="0" smtClean="0"/>
          </a:p>
          <a:p>
            <a:pPr marL="171018" indent="-171018">
              <a:spcBef>
                <a:spcPts val="598"/>
              </a:spcBef>
              <a:buFontTx/>
              <a:buChar char="•"/>
            </a:pPr>
            <a:r>
              <a:rPr lang="en-US" altLang="en-US" b="1" dirty="0" smtClean="0"/>
              <a:t>Nothing </a:t>
            </a:r>
            <a:r>
              <a:rPr lang="en-US" altLang="en-US" b="1" dirty="0"/>
              <a:t>is more discouraging to the taxpayer than having them go through the intake process and wait to have their return prepared only to be told that their return is out of scope</a:t>
            </a:r>
            <a:r>
              <a:rPr lang="en-US" altLang="en-US" b="1" dirty="0" smtClean="0"/>
              <a:t>.</a:t>
            </a:r>
            <a:endParaRPr lang="en-US" altLang="en-US" b="1"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057" indent="-290406">
              <a:spcBef>
                <a:spcPct val="30000"/>
              </a:spcBef>
              <a:defRPr sz="1200">
                <a:solidFill>
                  <a:schemeClr val="tx1"/>
                </a:solidFill>
                <a:latin typeface="Calibri" pitchFamily="34" charset="0"/>
              </a:defRPr>
            </a:lvl2pPr>
            <a:lvl3pPr marL="1161626" indent="-232325">
              <a:spcBef>
                <a:spcPct val="30000"/>
              </a:spcBef>
              <a:defRPr sz="1200">
                <a:solidFill>
                  <a:schemeClr val="tx1"/>
                </a:solidFill>
                <a:latin typeface="Calibri" pitchFamily="34" charset="0"/>
              </a:defRPr>
            </a:lvl3pPr>
            <a:lvl4pPr marL="1626276" indent="-232325">
              <a:spcBef>
                <a:spcPct val="30000"/>
              </a:spcBef>
              <a:defRPr sz="1200">
                <a:solidFill>
                  <a:schemeClr val="tx1"/>
                </a:solidFill>
                <a:latin typeface="Calibri" pitchFamily="34" charset="0"/>
              </a:defRPr>
            </a:lvl4pPr>
            <a:lvl5pPr marL="2090928" indent="-232325">
              <a:spcBef>
                <a:spcPct val="30000"/>
              </a:spcBef>
              <a:defRPr sz="1200">
                <a:solidFill>
                  <a:schemeClr val="tx1"/>
                </a:solidFill>
                <a:latin typeface="Calibri" pitchFamily="34" charset="0"/>
              </a:defRPr>
            </a:lvl5pPr>
            <a:lvl6pPr marL="2555578" indent="-232325" eaLnBrk="0" fontAlgn="base" hangingPunct="0">
              <a:spcBef>
                <a:spcPct val="30000"/>
              </a:spcBef>
              <a:spcAft>
                <a:spcPct val="0"/>
              </a:spcAft>
              <a:defRPr sz="1200">
                <a:solidFill>
                  <a:schemeClr val="tx1"/>
                </a:solidFill>
                <a:latin typeface="Calibri" pitchFamily="34" charset="0"/>
              </a:defRPr>
            </a:lvl6pPr>
            <a:lvl7pPr marL="3020228" indent="-232325" eaLnBrk="0" fontAlgn="base" hangingPunct="0">
              <a:spcBef>
                <a:spcPct val="30000"/>
              </a:spcBef>
              <a:spcAft>
                <a:spcPct val="0"/>
              </a:spcAft>
              <a:defRPr sz="1200">
                <a:solidFill>
                  <a:schemeClr val="tx1"/>
                </a:solidFill>
                <a:latin typeface="Calibri" pitchFamily="34" charset="0"/>
              </a:defRPr>
            </a:lvl7pPr>
            <a:lvl8pPr marL="3484879" indent="-232325" eaLnBrk="0" fontAlgn="base" hangingPunct="0">
              <a:spcBef>
                <a:spcPct val="30000"/>
              </a:spcBef>
              <a:spcAft>
                <a:spcPct val="0"/>
              </a:spcAft>
              <a:defRPr sz="1200">
                <a:solidFill>
                  <a:schemeClr val="tx1"/>
                </a:solidFill>
                <a:latin typeface="Calibri" pitchFamily="34" charset="0"/>
              </a:defRPr>
            </a:lvl8pPr>
            <a:lvl9pPr marL="3949529" indent="-232325" eaLnBrk="0" fontAlgn="base" hangingPunct="0">
              <a:spcBef>
                <a:spcPct val="30000"/>
              </a:spcBef>
              <a:spcAft>
                <a:spcPct val="0"/>
              </a:spcAft>
              <a:defRPr sz="1200">
                <a:solidFill>
                  <a:schemeClr val="tx1"/>
                </a:solidFill>
                <a:latin typeface="Calibri" pitchFamily="34" charset="0"/>
              </a:defRPr>
            </a:lvl9pPr>
          </a:lstStyle>
          <a:p>
            <a:pPr>
              <a:spcBef>
                <a:spcPct val="0"/>
              </a:spcBef>
            </a:pPr>
            <a:fld id="{39C23402-C55D-4AF6-A6C0-870B13A61542}" type="slidenum">
              <a:rPr lang="en-US" altLang="en-US" smtClean="0"/>
              <a:pPr>
                <a:spcBef>
                  <a:spcPct val="0"/>
                </a:spcBef>
              </a:pPr>
              <a:t>3</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161474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374650" y="698500"/>
            <a:ext cx="6205538" cy="3490913"/>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Instructors should direct volunteers to review the Tax-Aide</a:t>
            </a:r>
            <a:r>
              <a:rPr lang="en-US" altLang="en-US" b="1" baseline="0" dirty="0"/>
              <a:t> Scope Manual for Schedule </a:t>
            </a:r>
            <a:r>
              <a:rPr lang="en-US" altLang="en-US" b="1" baseline="0" dirty="0" smtClean="0"/>
              <a:t>K-1</a:t>
            </a:r>
          </a:p>
          <a:p>
            <a:pPr eaLnBrk="1" hangingPunct="1">
              <a:spcBef>
                <a:spcPct val="0"/>
              </a:spcBef>
            </a:pPr>
            <a:r>
              <a:rPr lang="en-US" altLang="en-US" b="1" baseline="0" dirty="0" smtClean="0"/>
              <a:t>It </a:t>
            </a:r>
            <a:r>
              <a:rPr lang="en-US" altLang="en-US" b="1" baseline="0" dirty="0"/>
              <a:t>would be helpful if a copy of the Scope Manual is available on all classroom </a:t>
            </a:r>
            <a:r>
              <a:rPr lang="en-US" altLang="en-US" b="1" baseline="0" dirty="0" smtClean="0"/>
              <a:t>computers</a:t>
            </a:r>
            <a:endParaRPr lang="en-US" altLang="en-US" b="1" baseline="0" dirty="0"/>
          </a:p>
          <a:p>
            <a:pPr marL="0" indent="0" eaLnBrk="1" hangingPunct="1">
              <a:spcBef>
                <a:spcPct val="0"/>
              </a:spcBef>
              <a:buNone/>
            </a:pPr>
            <a:endParaRPr lang="en-US" altLang="en-US" b="1" baseline="0"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057" indent="-290406">
              <a:spcBef>
                <a:spcPct val="30000"/>
              </a:spcBef>
              <a:defRPr sz="1200">
                <a:solidFill>
                  <a:schemeClr val="tx1"/>
                </a:solidFill>
                <a:latin typeface="Calibri" pitchFamily="34" charset="0"/>
              </a:defRPr>
            </a:lvl2pPr>
            <a:lvl3pPr marL="1161626" indent="-232325">
              <a:spcBef>
                <a:spcPct val="30000"/>
              </a:spcBef>
              <a:defRPr sz="1200">
                <a:solidFill>
                  <a:schemeClr val="tx1"/>
                </a:solidFill>
                <a:latin typeface="Calibri" pitchFamily="34" charset="0"/>
              </a:defRPr>
            </a:lvl3pPr>
            <a:lvl4pPr marL="1626276" indent="-232325">
              <a:spcBef>
                <a:spcPct val="30000"/>
              </a:spcBef>
              <a:defRPr sz="1200">
                <a:solidFill>
                  <a:schemeClr val="tx1"/>
                </a:solidFill>
                <a:latin typeface="Calibri" pitchFamily="34" charset="0"/>
              </a:defRPr>
            </a:lvl4pPr>
            <a:lvl5pPr marL="2090928" indent="-232325">
              <a:spcBef>
                <a:spcPct val="30000"/>
              </a:spcBef>
              <a:defRPr sz="1200">
                <a:solidFill>
                  <a:schemeClr val="tx1"/>
                </a:solidFill>
                <a:latin typeface="Calibri" pitchFamily="34" charset="0"/>
              </a:defRPr>
            </a:lvl5pPr>
            <a:lvl6pPr marL="2555578" indent="-232325" eaLnBrk="0" fontAlgn="base" hangingPunct="0">
              <a:spcBef>
                <a:spcPct val="30000"/>
              </a:spcBef>
              <a:spcAft>
                <a:spcPct val="0"/>
              </a:spcAft>
              <a:defRPr sz="1200">
                <a:solidFill>
                  <a:schemeClr val="tx1"/>
                </a:solidFill>
                <a:latin typeface="Calibri" pitchFamily="34" charset="0"/>
              </a:defRPr>
            </a:lvl6pPr>
            <a:lvl7pPr marL="3020228" indent="-232325" eaLnBrk="0" fontAlgn="base" hangingPunct="0">
              <a:spcBef>
                <a:spcPct val="30000"/>
              </a:spcBef>
              <a:spcAft>
                <a:spcPct val="0"/>
              </a:spcAft>
              <a:defRPr sz="1200">
                <a:solidFill>
                  <a:schemeClr val="tx1"/>
                </a:solidFill>
                <a:latin typeface="Calibri" pitchFamily="34" charset="0"/>
              </a:defRPr>
            </a:lvl7pPr>
            <a:lvl8pPr marL="3484879" indent="-232325" eaLnBrk="0" fontAlgn="base" hangingPunct="0">
              <a:spcBef>
                <a:spcPct val="30000"/>
              </a:spcBef>
              <a:spcAft>
                <a:spcPct val="0"/>
              </a:spcAft>
              <a:defRPr sz="1200">
                <a:solidFill>
                  <a:schemeClr val="tx1"/>
                </a:solidFill>
                <a:latin typeface="Calibri" pitchFamily="34" charset="0"/>
              </a:defRPr>
            </a:lvl8pPr>
            <a:lvl9pPr marL="3949529" indent="-232325" eaLnBrk="0" fontAlgn="base" hangingPunct="0">
              <a:spcBef>
                <a:spcPct val="30000"/>
              </a:spcBef>
              <a:spcAft>
                <a:spcPct val="0"/>
              </a:spcAft>
              <a:defRPr sz="1200">
                <a:solidFill>
                  <a:schemeClr val="tx1"/>
                </a:solidFill>
                <a:latin typeface="Calibri" pitchFamily="34" charset="0"/>
              </a:defRPr>
            </a:lvl9pPr>
          </a:lstStyle>
          <a:p>
            <a:pPr>
              <a:spcBef>
                <a:spcPct val="0"/>
              </a:spcBef>
            </a:pPr>
            <a:fld id="{28EDFA6B-5FFF-4151-93DE-6B5A4AEC33EC}" type="slidenum">
              <a:rPr lang="en-US" altLang="en-US" smtClean="0">
                <a:ea typeface="Calibri" pitchFamily="34" charset="0"/>
                <a:cs typeface="Calibri" pitchFamily="34" charset="0"/>
              </a:rPr>
              <a:pPr>
                <a:spcBef>
                  <a:spcPct val="0"/>
                </a:spcBef>
              </a:pPr>
              <a:t>4</a:t>
            </a:fld>
            <a:endParaRPr lang="en-US" altLang="en-US">
              <a:ea typeface="Calibri" pitchFamily="34" charset="0"/>
              <a:cs typeface="Calibri"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110344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374650" y="698500"/>
            <a:ext cx="6205538" cy="3490913"/>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Watch dates - could be fiscal year rather than calendar year K-1</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057" indent="-290406">
              <a:spcBef>
                <a:spcPct val="30000"/>
              </a:spcBef>
              <a:defRPr sz="1200">
                <a:solidFill>
                  <a:schemeClr val="tx1"/>
                </a:solidFill>
                <a:latin typeface="Calibri" pitchFamily="34" charset="0"/>
              </a:defRPr>
            </a:lvl2pPr>
            <a:lvl3pPr marL="1161626" indent="-232325">
              <a:spcBef>
                <a:spcPct val="30000"/>
              </a:spcBef>
              <a:defRPr sz="1200">
                <a:solidFill>
                  <a:schemeClr val="tx1"/>
                </a:solidFill>
                <a:latin typeface="Calibri" pitchFamily="34" charset="0"/>
              </a:defRPr>
            </a:lvl3pPr>
            <a:lvl4pPr marL="1626276" indent="-232325">
              <a:spcBef>
                <a:spcPct val="30000"/>
              </a:spcBef>
              <a:defRPr sz="1200">
                <a:solidFill>
                  <a:schemeClr val="tx1"/>
                </a:solidFill>
                <a:latin typeface="Calibri" pitchFamily="34" charset="0"/>
              </a:defRPr>
            </a:lvl4pPr>
            <a:lvl5pPr marL="2090928" indent="-232325">
              <a:spcBef>
                <a:spcPct val="30000"/>
              </a:spcBef>
              <a:defRPr sz="1200">
                <a:solidFill>
                  <a:schemeClr val="tx1"/>
                </a:solidFill>
                <a:latin typeface="Calibri" pitchFamily="34" charset="0"/>
              </a:defRPr>
            </a:lvl5pPr>
            <a:lvl6pPr marL="2555578" indent="-232325" eaLnBrk="0" fontAlgn="base" hangingPunct="0">
              <a:spcBef>
                <a:spcPct val="30000"/>
              </a:spcBef>
              <a:spcAft>
                <a:spcPct val="0"/>
              </a:spcAft>
              <a:defRPr sz="1200">
                <a:solidFill>
                  <a:schemeClr val="tx1"/>
                </a:solidFill>
                <a:latin typeface="Calibri" pitchFamily="34" charset="0"/>
              </a:defRPr>
            </a:lvl6pPr>
            <a:lvl7pPr marL="3020228" indent="-232325" eaLnBrk="0" fontAlgn="base" hangingPunct="0">
              <a:spcBef>
                <a:spcPct val="30000"/>
              </a:spcBef>
              <a:spcAft>
                <a:spcPct val="0"/>
              </a:spcAft>
              <a:defRPr sz="1200">
                <a:solidFill>
                  <a:schemeClr val="tx1"/>
                </a:solidFill>
                <a:latin typeface="Calibri" pitchFamily="34" charset="0"/>
              </a:defRPr>
            </a:lvl7pPr>
            <a:lvl8pPr marL="3484879" indent="-232325" eaLnBrk="0" fontAlgn="base" hangingPunct="0">
              <a:spcBef>
                <a:spcPct val="30000"/>
              </a:spcBef>
              <a:spcAft>
                <a:spcPct val="0"/>
              </a:spcAft>
              <a:defRPr sz="1200">
                <a:solidFill>
                  <a:schemeClr val="tx1"/>
                </a:solidFill>
                <a:latin typeface="Calibri" pitchFamily="34" charset="0"/>
              </a:defRPr>
            </a:lvl8pPr>
            <a:lvl9pPr marL="3949529" indent="-232325" eaLnBrk="0" fontAlgn="base" hangingPunct="0">
              <a:spcBef>
                <a:spcPct val="30000"/>
              </a:spcBef>
              <a:spcAft>
                <a:spcPct val="0"/>
              </a:spcAft>
              <a:defRPr sz="1200">
                <a:solidFill>
                  <a:schemeClr val="tx1"/>
                </a:solidFill>
                <a:latin typeface="Calibri" pitchFamily="34" charset="0"/>
              </a:defRPr>
            </a:lvl9pPr>
          </a:lstStyle>
          <a:p>
            <a:pPr>
              <a:spcBef>
                <a:spcPct val="0"/>
              </a:spcBef>
            </a:pPr>
            <a:fld id="{6BB556B6-4CDE-47DB-9E28-9B9120A5F863}" type="slidenum">
              <a:rPr lang="en-US" altLang="en-US" smtClean="0"/>
              <a:pPr>
                <a:spcBef>
                  <a:spcPct val="0"/>
                </a:spcBef>
              </a:pPr>
              <a:t>5</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146605"/>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374650" y="698500"/>
            <a:ext cx="6205538" cy="3490913"/>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638895" lvl="1" indent="-174244">
              <a:buFontTx/>
              <a:buChar char="•"/>
            </a:pPr>
            <a:endParaRPr lang="en-US" alt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Verdana" pitchFamily="34" charset="0"/>
                <a:cs typeface="Arial" charset="0"/>
              </a:defRPr>
            </a:lvl1pPr>
            <a:lvl2pPr marL="755057" indent="-290406">
              <a:defRPr>
                <a:solidFill>
                  <a:schemeClr val="tx1"/>
                </a:solidFill>
                <a:latin typeface="Verdana" pitchFamily="34" charset="0"/>
                <a:cs typeface="Arial" charset="0"/>
              </a:defRPr>
            </a:lvl2pPr>
            <a:lvl3pPr marL="1161626" indent="-232325">
              <a:defRPr>
                <a:solidFill>
                  <a:schemeClr val="tx1"/>
                </a:solidFill>
                <a:latin typeface="Verdana" pitchFamily="34" charset="0"/>
                <a:cs typeface="Arial" charset="0"/>
              </a:defRPr>
            </a:lvl3pPr>
            <a:lvl4pPr marL="1626276" indent="-232325">
              <a:defRPr>
                <a:solidFill>
                  <a:schemeClr val="tx1"/>
                </a:solidFill>
                <a:latin typeface="Verdana" pitchFamily="34" charset="0"/>
                <a:cs typeface="Arial" charset="0"/>
              </a:defRPr>
            </a:lvl4pPr>
            <a:lvl5pPr marL="2090928" indent="-232325">
              <a:defRPr>
                <a:solidFill>
                  <a:schemeClr val="tx1"/>
                </a:solidFill>
                <a:latin typeface="Verdana" pitchFamily="34" charset="0"/>
                <a:cs typeface="Arial" charset="0"/>
              </a:defRPr>
            </a:lvl5pPr>
            <a:lvl6pPr marL="2555578" indent="-232325" eaLnBrk="0" fontAlgn="base" hangingPunct="0">
              <a:spcBef>
                <a:spcPct val="0"/>
              </a:spcBef>
              <a:spcAft>
                <a:spcPct val="0"/>
              </a:spcAft>
              <a:defRPr>
                <a:solidFill>
                  <a:schemeClr val="tx1"/>
                </a:solidFill>
                <a:latin typeface="Verdana" pitchFamily="34" charset="0"/>
                <a:cs typeface="Arial" charset="0"/>
              </a:defRPr>
            </a:lvl6pPr>
            <a:lvl7pPr marL="3020228" indent="-232325" eaLnBrk="0" fontAlgn="base" hangingPunct="0">
              <a:spcBef>
                <a:spcPct val="0"/>
              </a:spcBef>
              <a:spcAft>
                <a:spcPct val="0"/>
              </a:spcAft>
              <a:defRPr>
                <a:solidFill>
                  <a:schemeClr val="tx1"/>
                </a:solidFill>
                <a:latin typeface="Verdana" pitchFamily="34" charset="0"/>
                <a:cs typeface="Arial" charset="0"/>
              </a:defRPr>
            </a:lvl7pPr>
            <a:lvl8pPr marL="3484879" indent="-232325" eaLnBrk="0" fontAlgn="base" hangingPunct="0">
              <a:spcBef>
                <a:spcPct val="0"/>
              </a:spcBef>
              <a:spcAft>
                <a:spcPct val="0"/>
              </a:spcAft>
              <a:defRPr>
                <a:solidFill>
                  <a:schemeClr val="tx1"/>
                </a:solidFill>
                <a:latin typeface="Verdana" pitchFamily="34" charset="0"/>
                <a:cs typeface="Arial" charset="0"/>
              </a:defRPr>
            </a:lvl8pPr>
            <a:lvl9pPr marL="3949529" indent="-232325" eaLnBrk="0" fontAlgn="base" hangingPunct="0">
              <a:spcBef>
                <a:spcPct val="0"/>
              </a:spcBef>
              <a:spcAft>
                <a:spcPct val="0"/>
              </a:spcAft>
              <a:defRPr>
                <a:solidFill>
                  <a:schemeClr val="tx1"/>
                </a:solidFill>
                <a:latin typeface="Verdana" pitchFamily="34" charset="0"/>
                <a:cs typeface="Arial" charset="0"/>
              </a:defRPr>
            </a:lvl9pPr>
          </a:lstStyle>
          <a:p>
            <a:fld id="{D74CCEBD-388E-4EFA-B31C-B728BF5455A8}" type="slidenum">
              <a:rPr lang="en-US" altLang="en-US" smtClean="0">
                <a:latin typeface="Calibri" pitchFamily="34" charset="0"/>
              </a:rPr>
              <a:pPr/>
              <a:t>6</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41715571"/>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zero capital</a:t>
            </a:r>
            <a:r>
              <a:rPr lang="en-US" baseline="0" dirty="0" smtClean="0"/>
              <a:t> account could indicate that the partnership has terminated</a:t>
            </a:r>
          </a:p>
          <a:p>
            <a:r>
              <a:rPr lang="en-US" baseline="0" dirty="0" smtClean="0"/>
              <a:t>If so, taxpayer should be referred to a paid preparer</a:t>
            </a:r>
            <a:endParaRPr lang="en-US"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pPr>
              <a:defRPr/>
            </a:pPr>
            <a:fld id="{EFF27173-D407-4797-BFDF-8EF2D52688CF}" type="slidenum">
              <a:rPr lang="en-US" altLang="en-US" smtClean="0"/>
              <a:pPr>
                <a:defRPr/>
              </a:pPr>
              <a:t>7</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59442853"/>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374650" y="698500"/>
            <a:ext cx="6205538" cy="3490913"/>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057" indent="-290406">
              <a:spcBef>
                <a:spcPct val="30000"/>
              </a:spcBef>
              <a:defRPr sz="1200">
                <a:solidFill>
                  <a:schemeClr val="tx1"/>
                </a:solidFill>
                <a:latin typeface="Calibri" pitchFamily="34" charset="0"/>
              </a:defRPr>
            </a:lvl2pPr>
            <a:lvl3pPr marL="1161626" indent="-232325">
              <a:spcBef>
                <a:spcPct val="30000"/>
              </a:spcBef>
              <a:defRPr sz="1200">
                <a:solidFill>
                  <a:schemeClr val="tx1"/>
                </a:solidFill>
                <a:latin typeface="Calibri" pitchFamily="34" charset="0"/>
              </a:defRPr>
            </a:lvl3pPr>
            <a:lvl4pPr marL="1626276" indent="-232325">
              <a:spcBef>
                <a:spcPct val="30000"/>
              </a:spcBef>
              <a:defRPr sz="1200">
                <a:solidFill>
                  <a:schemeClr val="tx1"/>
                </a:solidFill>
                <a:latin typeface="Calibri" pitchFamily="34" charset="0"/>
              </a:defRPr>
            </a:lvl4pPr>
            <a:lvl5pPr marL="2090928" indent="-232325">
              <a:spcBef>
                <a:spcPct val="30000"/>
              </a:spcBef>
              <a:defRPr sz="1200">
                <a:solidFill>
                  <a:schemeClr val="tx1"/>
                </a:solidFill>
                <a:latin typeface="Calibri" pitchFamily="34" charset="0"/>
              </a:defRPr>
            </a:lvl5pPr>
            <a:lvl6pPr marL="2555578" indent="-232325" eaLnBrk="0" fontAlgn="base" hangingPunct="0">
              <a:spcBef>
                <a:spcPct val="30000"/>
              </a:spcBef>
              <a:spcAft>
                <a:spcPct val="0"/>
              </a:spcAft>
              <a:defRPr sz="1200">
                <a:solidFill>
                  <a:schemeClr val="tx1"/>
                </a:solidFill>
                <a:latin typeface="Calibri" pitchFamily="34" charset="0"/>
              </a:defRPr>
            </a:lvl6pPr>
            <a:lvl7pPr marL="3020228" indent="-232325" eaLnBrk="0" fontAlgn="base" hangingPunct="0">
              <a:spcBef>
                <a:spcPct val="30000"/>
              </a:spcBef>
              <a:spcAft>
                <a:spcPct val="0"/>
              </a:spcAft>
              <a:defRPr sz="1200">
                <a:solidFill>
                  <a:schemeClr val="tx1"/>
                </a:solidFill>
                <a:latin typeface="Calibri" pitchFamily="34" charset="0"/>
              </a:defRPr>
            </a:lvl7pPr>
            <a:lvl8pPr marL="3484879" indent="-232325" eaLnBrk="0" fontAlgn="base" hangingPunct="0">
              <a:spcBef>
                <a:spcPct val="30000"/>
              </a:spcBef>
              <a:spcAft>
                <a:spcPct val="0"/>
              </a:spcAft>
              <a:defRPr sz="1200">
                <a:solidFill>
                  <a:schemeClr val="tx1"/>
                </a:solidFill>
                <a:latin typeface="Calibri" pitchFamily="34" charset="0"/>
              </a:defRPr>
            </a:lvl8pPr>
            <a:lvl9pPr marL="3949529" indent="-232325" eaLnBrk="0" fontAlgn="base" hangingPunct="0">
              <a:spcBef>
                <a:spcPct val="30000"/>
              </a:spcBef>
              <a:spcAft>
                <a:spcPct val="0"/>
              </a:spcAft>
              <a:defRPr sz="1200">
                <a:solidFill>
                  <a:schemeClr val="tx1"/>
                </a:solidFill>
                <a:latin typeface="Calibri" pitchFamily="34" charset="0"/>
              </a:defRPr>
            </a:lvl9pPr>
          </a:lstStyle>
          <a:p>
            <a:pPr>
              <a:spcBef>
                <a:spcPct val="0"/>
              </a:spcBef>
            </a:pPr>
            <a:fld id="{A16AF516-2A64-40B9-AC08-941B86FA3CFC}" type="slidenum">
              <a:rPr lang="en-US" altLang="en-US" smtClean="0"/>
              <a:pPr>
                <a:spcBef>
                  <a:spcPct val="0"/>
                </a:spcBef>
              </a:pPr>
              <a:t>8</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2157184"/>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xfrm>
            <a:off x="374650" y="698500"/>
            <a:ext cx="6205538" cy="3490913"/>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68611" name="Rectangle 3"/>
          <p:cNvSpPr>
            <a:spLocks noGrp="1" noChangeArrowheads="1"/>
          </p:cNvSpPr>
          <p:nvPr>
            <p:ph type="body" idx="1"/>
          </p:nvPr>
        </p:nvSpPr>
        <p:spPr>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a:defRPr/>
            </a:pPr>
            <a:r>
              <a:rPr lang="en-US" altLang="en-US" b="1" dirty="0"/>
              <a:t>Emphasize</a:t>
            </a:r>
          </a:p>
          <a:p>
            <a:pPr marL="174244" indent="-174244">
              <a:buFont typeface="Arial" panose="020B0604020202020204" pitchFamily="34" charset="0"/>
              <a:buChar char="•"/>
              <a:defRPr/>
            </a:pPr>
            <a:r>
              <a:rPr lang="en-US" altLang="en-US" b="1" dirty="0"/>
              <a:t>Only the simplified method for foreign tax credits is in scope, unless certified for International</a:t>
            </a:r>
          </a:p>
          <a:p>
            <a:pPr marL="174244" indent="-174244">
              <a:buFont typeface="Arial" panose="020B0604020202020204" pitchFamily="34" charset="0"/>
              <a:buChar char="•"/>
              <a:defRPr/>
            </a:pPr>
            <a:r>
              <a:rPr lang="en-US" b="1" dirty="0"/>
              <a:t>Look on p.2 of K-1 (or back) for explanation of codes</a:t>
            </a:r>
          </a:p>
          <a:p>
            <a:pPr marL="174244" indent="-174244">
              <a:spcBef>
                <a:spcPts val="0"/>
              </a:spcBef>
              <a:spcAft>
                <a:spcPts val="0"/>
              </a:spcAft>
              <a:buFont typeface="Arial" panose="020B0604020202020204" pitchFamily="34" charset="0"/>
              <a:buChar char="•"/>
              <a:defRPr/>
            </a:pPr>
            <a:r>
              <a:rPr lang="en-US" b="1" dirty="0"/>
              <a:t>For IRS copies look at </a:t>
            </a:r>
            <a:r>
              <a:rPr lang="en-US" b="1" u="sng" dirty="0">
                <a:solidFill>
                  <a:srgbClr val="0000FF"/>
                </a:solidFill>
                <a:ea typeface="Calibri"/>
                <a:cs typeface="Times New Roman"/>
                <a:hlinkClick r:id="rId3"/>
              </a:rPr>
              <a:t>irs.gov</a:t>
            </a:r>
            <a:r>
              <a:rPr lang="en-US" b="1" u="sng" dirty="0">
                <a:solidFill>
                  <a:srgbClr val="0000FF"/>
                </a:solidFill>
                <a:ea typeface="Calibri"/>
                <a:cs typeface="Times New Roman"/>
              </a:rPr>
              <a:t>:</a:t>
            </a:r>
            <a:endParaRPr lang="en-US" b="1" dirty="0"/>
          </a:p>
          <a:p>
            <a:pPr marL="638895" lvl="1" indent="-174244">
              <a:buFont typeface="Arial" panose="020B0604020202020204" pitchFamily="34" charset="0"/>
              <a:buChar char="•"/>
              <a:defRPr/>
            </a:pPr>
            <a:r>
              <a:rPr lang="en-US" b="1" u="sng" dirty="0">
                <a:hlinkClick r:id="rId4"/>
              </a:rPr>
              <a:t>Form 1041 (Schedule K-1)</a:t>
            </a:r>
            <a:r>
              <a:rPr lang="en-US" b="1" dirty="0"/>
              <a:t>Beneficiary's Share of Income, Deductions, Credits, etc.</a:t>
            </a:r>
          </a:p>
          <a:p>
            <a:pPr marL="638895" lvl="1" indent="-174244">
              <a:buFont typeface="Arial" panose="020B0604020202020204" pitchFamily="34" charset="0"/>
              <a:buChar char="•"/>
              <a:defRPr/>
            </a:pPr>
            <a:r>
              <a:rPr lang="en-US" b="1" u="sng" dirty="0">
                <a:hlinkClick r:id="rId5"/>
              </a:rPr>
              <a:t>Form 1065 (Schedule K-1)</a:t>
            </a:r>
            <a:r>
              <a:rPr lang="en-US" b="1" dirty="0"/>
              <a:t>Partner's Share of Income, Deductions, Credits, etc.</a:t>
            </a:r>
          </a:p>
          <a:p>
            <a:pPr marL="638895" lvl="1" indent="-174244">
              <a:buFont typeface="Arial" panose="020B0604020202020204" pitchFamily="34" charset="0"/>
              <a:buChar char="•"/>
              <a:defRPr/>
            </a:pPr>
            <a:r>
              <a:rPr lang="en-US" b="1" u="sng" dirty="0">
                <a:hlinkClick r:id="rId6"/>
              </a:rPr>
              <a:t>Form 1120-S (Schedule K-1)</a:t>
            </a:r>
            <a:r>
              <a:rPr lang="en-US" b="1" dirty="0"/>
              <a:t>Shareholder's Share of Income, Deductions, Credits, etc.</a:t>
            </a:r>
          </a:p>
          <a:p>
            <a:pPr marL="174244" indent="-174244">
              <a:buFont typeface="Arial" panose="020B0604020202020204" pitchFamily="34" charset="0"/>
              <a:buChar char="•"/>
              <a:defRPr/>
            </a:pPr>
            <a:endParaRPr lang="en-US" altLang="en-US" b="1" dirty="0"/>
          </a:p>
        </p:txBody>
      </p:sp>
      <p:sp>
        <p:nvSpPr>
          <p:cNvPr id="2" name="Date Placeholder 1"/>
          <p:cNvSpPr>
            <a:spLocks noGrp="1"/>
          </p:cNvSpPr>
          <p:nvPr>
            <p:ph type="dt" idx="10"/>
          </p:nvPr>
        </p:nvSpPr>
        <p:spPr/>
        <p:txBody>
          <a:bodyPr/>
          <a:lstStyle/>
          <a:p>
            <a:pPr>
              <a:defRPr/>
            </a:pPr>
            <a:endParaRPr lang="en-US" altLang="en-US"/>
          </a:p>
        </p:txBody>
      </p:sp>
      <p:sp>
        <p:nvSpPr>
          <p:cNvPr id="3" name="Slide Number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9EE5667-E3C0-48FD-8A07-F38FAF05C960}"/>
              </a:ext>
            </a:extLst>
          </p:cNvPr>
          <p:cNvSpPr>
            <a:spLocks noGrp="1"/>
          </p:cNvSpPr>
          <p:nvPr>
            <p:ph type="sldNum" sz="quarter" idx="11"/>
          </p:nvPr>
        </p:nvSpPr>
        <p:spPr/>
        <p:txBody>
          <a:bodyPr/>
          <a:lstStyle/>
          <a:p>
            <a:pPr>
              <a:defRPr/>
            </a:pPr>
            <a:fld id="{EFF27173-D407-4797-BFDF-8EF2D52688CF}" type="slidenum">
              <a:rPr lang="en-US" altLang="en-US" smtClean="0"/>
              <a:pPr>
                <a:defRPr/>
              </a:pPr>
              <a:t>9</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16471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7" name="Rectangle 6"/>
          <p:cNvSpPr/>
          <p:nvPr/>
        </p:nvSpPr>
        <p:spPr>
          <a:xfrm>
            <a:off x="2"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 name="Subtitle 2"/>
          <p:cNvSpPr>
            <a:spLocks noGrp="1"/>
          </p:cNvSpPr>
          <p:nvPr>
            <p:ph type="subTitle" idx="1"/>
          </p:nvPr>
        </p:nvSpPr>
        <p:spPr>
          <a:xfrm>
            <a:off x="916503" y="3697338"/>
            <a:ext cx="6966440" cy="1112839"/>
          </a:xfrm>
          <a:prstGeom prst="rect">
            <a:avLst/>
          </a:prstGeom>
        </p:spPr>
        <p:txBody>
          <a:bodyPr anchor="ctr">
            <a:noAutofit/>
          </a:bodyPr>
          <a:lstStyle>
            <a:lvl1pPr marL="0" indent="0" algn="ctr">
              <a:spcBef>
                <a:spcPts val="0"/>
              </a:spcBef>
              <a:buNone/>
              <a:defRPr sz="4267">
                <a:solidFill>
                  <a:schemeClr val="bg1"/>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0" name="Rectangle 9"/>
          <p:cNvSpPr/>
          <p:nvPr/>
        </p:nvSpPr>
        <p:spPr>
          <a:xfrm>
            <a:off x="1" y="5056018"/>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914456" y="1875512"/>
            <a:ext cx="6970533" cy="1219200"/>
          </a:xfrm>
        </p:spPr>
        <p:txBody>
          <a:bodyPr>
            <a:noAutofit/>
          </a:bodyPr>
          <a:lstStyle>
            <a:lvl1pPr algn="ctr">
              <a:defRPr sz="5867"/>
            </a:lvl1pPr>
          </a:lstStyle>
          <a:p>
            <a:r>
              <a:rPr lang="en-US" smtClean="0"/>
              <a:t>Click to edit Master title style</a:t>
            </a:r>
            <a:endParaRPr lang="en-US" dirty="0"/>
          </a:p>
        </p:txBody>
      </p:sp>
      <p:sp>
        <p:nvSpPr>
          <p:cNvPr id="9" name="Rectangle 8"/>
          <p:cNvSpPr/>
          <p:nvPr/>
        </p:nvSpPr>
        <p:spPr>
          <a:xfrm>
            <a:off x="1" y="5080551"/>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741563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99C6EC48-CD1A-4EC0-A18D-BBBA82410F44}" type="slidenum">
              <a:rPr lang="en-US" altLang="en-US" smtClean="0"/>
              <a:pPr>
                <a:defRPr/>
              </a:pPr>
              <a:t>‹#›</a:t>
            </a:fld>
            <a:endParaRPr lang="en-US" altLang="en-US"/>
          </a:p>
        </p:txBody>
      </p:sp>
      <p:sp>
        <p:nvSpPr>
          <p:cNvPr id="4" name="Content Placeholder 3"/>
          <p:cNvSpPr>
            <a:spLocks noGrp="1"/>
          </p:cNvSpPr>
          <p:nvPr>
            <p:ph sz="quarter" idx="12"/>
          </p:nvPr>
        </p:nvSpPr>
        <p:spPr/>
        <p:txBody>
          <a:bodyPr/>
          <a:lstStyle>
            <a:lvl4pPr marL="2592853" indent="-302676">
              <a:defRPr/>
            </a:lvl4pPr>
            <a:lvl5pPr marL="3196087" indent="-302676">
              <a:tabLs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012679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pPr>
              <a:defRPr/>
            </a:pPr>
            <a:fld id="{CD21DEBC-AB21-4A1C-A225-6861FCE5B74B}" type="slidenum">
              <a:rPr lang="en-US" altLang="en-US" smtClean="0"/>
              <a:pPr>
                <a:defRPr/>
              </a:pPr>
              <a:t>‹#›</a:t>
            </a:fld>
            <a:endParaRPr lang="en-US" altLang="en-US"/>
          </a:p>
        </p:txBody>
      </p:sp>
      <p:sp>
        <p:nvSpPr>
          <p:cNvPr id="6" name="Text Placeholder 5"/>
          <p:cNvSpPr>
            <a:spLocks noGrp="1"/>
          </p:cNvSpPr>
          <p:nvPr>
            <p:ph type="body" sz="quarter" idx="15"/>
          </p:nvPr>
        </p:nvSpPr>
        <p:spPr>
          <a:xfrm>
            <a:off x="1282700" y="1754188"/>
            <a:ext cx="4663440" cy="4022725"/>
          </a:xfrm>
        </p:spPr>
        <p:txBody>
          <a:bodyPr/>
          <a:lstStyle/>
          <a:p>
            <a:pPr lvl="0"/>
            <a:r>
              <a:rPr lang="en-US" smtClean="0"/>
              <a:t>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smtClean="0"/>
              <a:t>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6250271"/>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3"/>
            <a:ext cx="4663440" cy="639763"/>
          </a:xfrm>
          <a:prstGeom prst="rect">
            <a:avLst/>
          </a:prstGeom>
        </p:spPr>
        <p:txBody>
          <a:bodyPr anchor="b"/>
          <a:lstStyle>
            <a:lvl1pPr marL="0" indent="0">
              <a:buNone/>
              <a:defRPr sz="3733"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en-US" smtClean="0"/>
              <a:t>Edit Master text styles</a:t>
            </a:r>
          </a:p>
        </p:txBody>
      </p:sp>
      <p:sp>
        <p:nvSpPr>
          <p:cNvPr id="5" name="Text Placeholder 4"/>
          <p:cNvSpPr>
            <a:spLocks noGrp="1"/>
          </p:cNvSpPr>
          <p:nvPr>
            <p:ph type="body" sz="quarter" idx="3"/>
          </p:nvPr>
        </p:nvSpPr>
        <p:spPr>
          <a:xfrm>
            <a:off x="6408616" y="1535113"/>
            <a:ext cx="4663440" cy="639763"/>
          </a:xfrm>
          <a:prstGeom prst="rect">
            <a:avLst/>
          </a:prstGeom>
        </p:spPr>
        <p:txBody>
          <a:bodyPr anchor="b">
            <a:noAutofit/>
          </a:bodyPr>
          <a:lstStyle>
            <a:lvl1pPr marL="0" indent="0">
              <a:buNone/>
              <a:defRPr sz="3733"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en-US" smtClean="0"/>
              <a:t>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pPr>
              <a:defRPr/>
            </a:pPr>
            <a:r>
              <a:rPr lang="en-US" smtClean="0"/>
              <a:t>NTTC Training - TY2018</a:t>
            </a:r>
            <a:endParaRPr lang="en-US" dirty="0"/>
          </a:p>
        </p:txBody>
      </p:sp>
      <p:sp>
        <p:nvSpPr>
          <p:cNvPr id="9" name="Slide Number Placeholder 8"/>
          <p:cNvSpPr>
            <a:spLocks noGrp="1"/>
          </p:cNvSpPr>
          <p:nvPr>
            <p:ph type="sldNum" sz="quarter" idx="12"/>
          </p:nvPr>
        </p:nvSpPr>
        <p:spPr/>
        <p:txBody>
          <a:bodyPr/>
          <a:lstStyle/>
          <a:p>
            <a:pPr>
              <a:defRPr/>
            </a:pPr>
            <a:fld id="{CD21DEBC-AB21-4A1C-A225-6861FCE5B74B}" type="slidenum">
              <a:rPr lang="en-US" altLang="en-US" smtClean="0"/>
              <a:pPr>
                <a:defRPr/>
              </a:pPr>
              <a:t>‹#›</a:t>
            </a:fld>
            <a:endParaRPr lang="en-US" altLang="en-US"/>
          </a:p>
        </p:txBody>
      </p:sp>
      <p:sp>
        <p:nvSpPr>
          <p:cNvPr id="10" name="Text Placeholder 9"/>
          <p:cNvSpPr>
            <a:spLocks noGrp="1"/>
          </p:cNvSpPr>
          <p:nvPr>
            <p:ph type="body" sz="quarter" idx="13"/>
          </p:nvPr>
        </p:nvSpPr>
        <p:spPr>
          <a:xfrm>
            <a:off x="1270001" y="2174875"/>
            <a:ext cx="4664075" cy="3779839"/>
          </a:xfrm>
        </p:spPr>
        <p:txBody>
          <a:bodyPr>
            <a:normAutofit/>
          </a:bodyPr>
          <a:lstStyle>
            <a:lvl1pPr>
              <a:defRPr sz="3733"/>
            </a:lvl1pPr>
            <a:lvl2pPr>
              <a:defRPr sz="3200"/>
            </a:lvl2pPr>
            <a:lvl3pPr>
              <a:defRPr sz="2667"/>
            </a:lvl3pPr>
          </a:lstStyle>
          <a:p>
            <a:pPr lvl="0"/>
            <a:r>
              <a:rPr lang="en-US" smtClean="0"/>
              <a:t>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6" y="2174875"/>
            <a:ext cx="4663440" cy="3779839"/>
          </a:xfrm>
        </p:spPr>
        <p:txBody>
          <a:bodyPr>
            <a:normAutofit/>
          </a:bodyPr>
          <a:lstStyle>
            <a:lvl1pPr>
              <a:defRPr sz="3733"/>
            </a:lvl1pPr>
            <a:lvl2pPr>
              <a:defRPr sz="3200"/>
            </a:lvl2pPr>
            <a:lvl3pPr>
              <a:defRPr sz="2667"/>
            </a:lvl3pPr>
          </a:lstStyle>
          <a:p>
            <a:pPr lvl="0"/>
            <a:r>
              <a:rPr lang="en-US" smtClean="0"/>
              <a:t>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6328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CD21DEBC-AB21-4A1C-A225-6861FCE5B74B}" type="slidenum">
              <a:rPr lang="en-US" altLang="en-US" smtClean="0"/>
              <a:pPr>
                <a:defRPr/>
              </a:pPr>
              <a:t>‹#›</a:t>
            </a:fld>
            <a:endParaRPr lang="en-US" altLang="en-US"/>
          </a:p>
        </p:txBody>
      </p:sp>
      <p:sp>
        <p:nvSpPr>
          <p:cNvPr id="4" name="Content Placeholder 3"/>
          <p:cNvSpPr>
            <a:spLocks noGrp="1"/>
          </p:cNvSpPr>
          <p:nvPr>
            <p:ph sz="quarter" idx="12"/>
          </p:nvPr>
        </p:nvSpPr>
        <p:spPr>
          <a:xfrm>
            <a:off x="1278833" y="1761433"/>
            <a:ext cx="9753600" cy="2221287"/>
          </a:xfrm>
        </p:spPr>
        <p:txBody>
          <a:bodyPr/>
          <a:lstStyle/>
          <a:p>
            <a:pPr lvl="0"/>
            <a:r>
              <a:rPr lang="en-US" smtClean="0"/>
              <a:t>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900199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pPr>
              <a:defRPr/>
            </a:pPr>
            <a:fld id="{8A04A42B-FEFD-4EB9-9044-AA23099CAE6B}" type="slidenum">
              <a:rPr lang="en-US" altLang="en-US" smtClean="0"/>
              <a:pPr>
                <a:defRPr/>
              </a:pPr>
              <a:t>‹#›</a:t>
            </a:fld>
            <a:endParaRPr lang="en-US" alt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765405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p:txBody>
          <a:bodyPr/>
          <a:lstStyle/>
          <a:p>
            <a:pPr>
              <a:defRPr/>
            </a:pPr>
            <a:fld id="{63B2BEF4-4FD6-4E9A-BF2C-546A08F38E38}" type="slidenum">
              <a:rPr lang="en-US" altLang="en-US" smtClean="0"/>
              <a:pPr>
                <a:defRPr/>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444713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a:xfrm>
            <a:off x="1298939" y="6265304"/>
            <a:ext cx="518079" cy="365125"/>
          </a:xfrm>
        </p:spPr>
        <p:txBody>
          <a:bodyPr/>
          <a:lstStyle/>
          <a:p>
            <a:pPr>
              <a:defRPr/>
            </a:pPr>
            <a:fld id="{CD21DEBC-AB21-4A1C-A225-6861FCE5B74B}" type="slidenum">
              <a:rPr lang="en-US" altLang="en-US" smtClean="0"/>
              <a:pPr>
                <a:defRPr/>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0481208"/>
      </p:ext>
    </p:extLst>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4"/>
            <a:ext cx="1333856"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935883A3-290F-4D8E-917D-470428A41C6A}" type="datetime1">
              <a:rPr lang="en-US" smtClean="0"/>
              <a:pPr/>
              <a:t>10/8/18</a:t>
            </a:fld>
            <a:endParaRPr lang="en-US" dirty="0"/>
          </a:p>
        </p:txBody>
      </p:sp>
      <p:sp>
        <p:nvSpPr>
          <p:cNvPr id="5" name="Footer Placeholder 4"/>
          <p:cNvSpPr>
            <a:spLocks noGrp="1"/>
          </p:cNvSpPr>
          <p:nvPr>
            <p:ph type="ftr" sz="quarter" idx="3"/>
          </p:nvPr>
        </p:nvSpPr>
        <p:spPr>
          <a:xfrm>
            <a:off x="3476488" y="6265304"/>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pPr>
              <a:defRPr/>
            </a:pPr>
            <a:r>
              <a:rPr lang="en-US" smtClean="0"/>
              <a:t>NTTC Training - TY2018</a:t>
            </a:r>
            <a:endParaRPr lang="en-US" dirty="0"/>
          </a:p>
        </p:txBody>
      </p:sp>
      <p:sp>
        <p:nvSpPr>
          <p:cNvPr id="6" name="Slide Number Placeholder 5"/>
          <p:cNvSpPr>
            <a:spLocks noGrp="1"/>
          </p:cNvSpPr>
          <p:nvPr>
            <p:ph type="sldNum" sz="quarter" idx="4"/>
          </p:nvPr>
        </p:nvSpPr>
        <p:spPr>
          <a:xfrm>
            <a:off x="609602" y="6265304"/>
            <a:ext cx="936487" cy="365125"/>
          </a:xfrm>
          <a:prstGeom prst="rect">
            <a:avLst/>
          </a:prstGeom>
        </p:spPr>
        <p:txBody>
          <a:bodyPr vert="horz" lIns="91440" tIns="45720" rIns="91440" bIns="45720" rtlCol="0" anchor="ctr"/>
          <a:lstStyle>
            <a:lvl1pPr algn="r">
              <a:defRPr sz="1600">
                <a:solidFill>
                  <a:schemeClr val="tx1">
                    <a:tint val="75000"/>
                  </a:schemeClr>
                </a:solidFill>
              </a:defRPr>
            </a:lvl1pPr>
          </a:lstStyle>
          <a:p>
            <a:pPr>
              <a:defRPr/>
            </a:pPr>
            <a:fld id="{CD21DEBC-AB21-4A1C-A225-6861FCE5B74B}" type="slidenum">
              <a:rPr lang="en-US" altLang="en-US" smtClean="0"/>
              <a:pPr>
                <a:defRPr/>
              </a:pPr>
              <a:t>‹#›</a:t>
            </a:fld>
            <a:endParaRPr lang="en-US" altLang="en-US"/>
          </a:p>
        </p:txBody>
      </p:sp>
      <p:pic>
        <p:nvPicPr>
          <p:cNvPr id="7" name="Picture 6" descr="AARPF_Logo w Tag.eps"/>
          <p:cNvPicPr>
            <a:picLocks noChangeAspect="1"/>
          </p:cNvPicPr>
          <p:nvPr/>
        </p:nvPicPr>
        <p:blipFill>
          <a:blip r:embed="rId1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88" y="6174257"/>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chemeClr val="bg1"/>
              </a:solidFill>
              <a:latin typeface="+mj-lt"/>
            </a:endParaRPr>
          </a:p>
        </p:txBody>
      </p:sp>
      <p:sp>
        <p:nvSpPr>
          <p:cNvPr id="2" name="Title Placeholder 1"/>
          <p:cNvSpPr>
            <a:spLocks noGrp="1"/>
          </p:cNvSpPr>
          <p:nvPr>
            <p:ph type="title"/>
          </p:nvPr>
        </p:nvSpPr>
        <p:spPr>
          <a:xfrm>
            <a:off x="1066802" y="28835"/>
            <a:ext cx="975139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0" name="Picture 9" descr="AARPF_Logo w Tag.eps"/>
          <p:cNvPicPr>
            <a:picLocks noChangeAspect="1"/>
          </p:cNvPicPr>
          <p:nvPr/>
        </p:nvPicPr>
        <p:blipFill>
          <a:blip r:embed="rId1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87" y="6174257"/>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0" y="1182570"/>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96925182"/>
      </p:ext>
    </p:extLst>
  </p:cSld>
  <p:clrMap bg1="lt1" tx1="dk1" bg2="lt2" tx2="dk2" accent1="accent1" accent2="accent2" accent3="accent3" accent4="accent4" accent5="accent5" accent6="accent6" hlink="hlink" folHlink="folHlink"/>
  <p:sldLayoutIdLst>
    <p:sldLayoutId id="2147484786" r:id="rId1"/>
    <p:sldLayoutId id="2147484787" r:id="rId2"/>
    <p:sldLayoutId id="2147484788" r:id="rId3"/>
    <p:sldLayoutId id="2147484789" r:id="rId4"/>
    <p:sldLayoutId id="2147484790" r:id="rId5"/>
    <p:sldLayoutId id="2147484791" r:id="rId6"/>
    <p:sldLayoutId id="2147484792" r:id="rId7"/>
    <p:sldLayoutId id="2147484793" r:id="rId8"/>
  </p:sldLayoutIdLst>
  <p:timing>
    <p:tnLst>
      <p:par>
        <p:cTn id="1" dur="indefinite" restart="never" nodeType="tmRoot"/>
      </p:par>
    </p:tnLst>
  </p:timing>
  <p:hf hdr="0" dt="0"/>
  <p:txStyles>
    <p:titleStyle>
      <a:lvl1pPr algn="l" defTabSz="609570" rtl="0" eaLnBrk="1" latinLnBrk="0" hangingPunct="1">
        <a:spcBef>
          <a:spcPct val="0"/>
        </a:spcBef>
        <a:buNone/>
        <a:defRPr sz="5333" b="1" kern="1200">
          <a:solidFill>
            <a:schemeClr val="bg1"/>
          </a:solidFill>
          <a:latin typeface="+mj-lt"/>
          <a:ea typeface="+mj-ea"/>
          <a:cs typeface="+mj-cs"/>
        </a:defRPr>
      </a:lvl1pPr>
    </p:titleStyle>
    <p:bodyStyle>
      <a:lvl1pPr marL="455073" indent="-455073" algn="l" defTabSz="609570" rtl="0" eaLnBrk="1" latinLnBrk="0" hangingPunct="1">
        <a:spcBef>
          <a:spcPts val="2400"/>
        </a:spcBef>
        <a:buClr>
          <a:srgbClr val="CF2124"/>
        </a:buClr>
        <a:buSzPct val="70000"/>
        <a:buFont typeface="Wingdings" panose="05000000000000000000" pitchFamily="2" charset="2"/>
        <a:buChar char=""/>
        <a:defRPr sz="4267" kern="1200">
          <a:solidFill>
            <a:schemeClr val="tx1"/>
          </a:solidFill>
          <a:latin typeface="+mn-lt"/>
          <a:ea typeface="+mn-ea"/>
          <a:cs typeface="+mn-cs"/>
        </a:defRPr>
      </a:lvl1pPr>
      <a:lvl2pPr marL="1219170" indent="-450839" algn="l" defTabSz="609570" rtl="0" eaLnBrk="1" latinLnBrk="0" hangingPunct="1">
        <a:spcBef>
          <a:spcPts val="1200"/>
        </a:spcBef>
        <a:buClr>
          <a:srgbClr val="CF2124"/>
        </a:buClr>
        <a:buSzPct val="110000"/>
        <a:buFont typeface="Calibri" panose="020F0502020204030204" pitchFamily="34" charset="0"/>
        <a:buChar char="─"/>
        <a:tabLst/>
        <a:defRPr sz="3733" kern="1200">
          <a:solidFill>
            <a:schemeClr val="tx1"/>
          </a:solidFill>
          <a:latin typeface="+mn-lt"/>
          <a:ea typeface="+mn-ea"/>
          <a:cs typeface="+mn-cs"/>
        </a:defRPr>
      </a:lvl2pPr>
      <a:lvl3pPr marL="1904952" indent="-380990" algn="l" defTabSz="609570" rtl="0" eaLnBrk="1" latinLnBrk="0" hangingPunct="1">
        <a:spcBef>
          <a:spcPts val="800"/>
        </a:spcBef>
        <a:buClr>
          <a:srgbClr val="55493F"/>
        </a:buClr>
        <a:buSzPct val="110000"/>
        <a:buFont typeface="Arial"/>
        <a:buChar char="•"/>
        <a:tabLst/>
        <a:defRPr sz="3200" kern="1200">
          <a:solidFill>
            <a:schemeClr val="tx1"/>
          </a:solidFill>
          <a:latin typeface="+mn-lt"/>
          <a:ea typeface="+mn-ea"/>
          <a:cs typeface="+mn-cs"/>
        </a:defRPr>
      </a:lvl3pPr>
      <a:lvl4pPr marL="2133493" indent="-304784" algn="l" defTabSz="609570" rtl="0" eaLnBrk="1" latinLnBrk="0" hangingPunct="1">
        <a:spcBef>
          <a:spcPct val="20000"/>
        </a:spcBef>
        <a:buFont typeface="Arial"/>
        <a:buChar char="–"/>
        <a:defRPr sz="2667" kern="1200">
          <a:solidFill>
            <a:schemeClr val="tx1"/>
          </a:solidFill>
          <a:latin typeface="+mn-lt"/>
          <a:ea typeface="+mn-ea"/>
          <a:cs typeface="+mn-cs"/>
        </a:defRPr>
      </a:lvl4pPr>
      <a:lvl5pPr marL="2743062" indent="-304784" algn="l" defTabSz="609570" rtl="0" eaLnBrk="1" latinLnBrk="0" hangingPunct="1">
        <a:spcBef>
          <a:spcPct val="20000"/>
        </a:spcBef>
        <a:buFont typeface="Arial"/>
        <a:buChar char="»"/>
        <a:defRPr sz="2667" kern="1200">
          <a:solidFill>
            <a:schemeClr val="tx1"/>
          </a:solidFill>
          <a:latin typeface="+mn-lt"/>
          <a:ea typeface="+mn-ea"/>
          <a:cs typeface="+mn-cs"/>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2"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xmlns:p="http://schemas.openxmlformats.org/presentationml/2006/main" xmlns:r="http://schemas.openxmlformats.org/officeDocument/2006/relationships" xmlns:a="http://schemas.openxmlformats.org/drawingml/2006/main" xmlns="">
        <p15:guide id="1" pos="1067" userDrawn="1">
          <p15:clr>
            <a:srgbClr val="F26B43"/>
          </p15:clr>
        </p15:guide>
        <p15:guide id="2" pos="683" userDrawn="1">
          <p15:clr>
            <a:srgbClr val="F26B43"/>
          </p15:clr>
        </p15:guide>
        <p15:guide id="3" orient="horz" pos="828" userDrawn="1">
          <p15:clr>
            <a:srgbClr val="F26B43"/>
          </p15:clr>
        </p15:guide>
        <p15:guide id="4" pos="800" userDrawn="1">
          <p15:clr>
            <a:srgbClr val="F26B43"/>
          </p15:clr>
        </p15:guide>
        <p15:guide id="5" orient="horz" pos="1344" userDrawn="1">
          <p15:clr>
            <a:srgbClr val="F26B43"/>
          </p15:clr>
        </p15:guide>
        <p15:guide id="6" pos="512" userDrawn="1">
          <p15:clr>
            <a:srgbClr val="F26B43"/>
          </p15:clr>
        </p15:guide>
        <p15:guide id="7"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Pub 4012 – </a:t>
            </a:r>
            <a:r>
              <a:rPr lang="en-US" dirty="0" smtClean="0"/>
              <a:t>Tab D</a:t>
            </a:r>
            <a:endParaRPr lang="en-US" dirty="0"/>
          </a:p>
          <a:p>
            <a:r>
              <a:rPr lang="en-US" dirty="0"/>
              <a:t>Pub 4491 </a:t>
            </a:r>
            <a:r>
              <a:rPr lang="en-US" dirty="0" smtClean="0"/>
              <a:t>– Lesson </a:t>
            </a:r>
            <a:r>
              <a:rPr lang="en-US" dirty="0"/>
              <a:t>13</a:t>
            </a:r>
          </a:p>
        </p:txBody>
      </p:sp>
      <p:sp>
        <p:nvSpPr>
          <p:cNvPr id="10242" name="Rectangle 2"/>
          <p:cNvSpPr>
            <a:spLocks noGrp="1" noChangeArrowheads="1"/>
          </p:cNvSpPr>
          <p:nvPr>
            <p:ph type="title"/>
          </p:nvPr>
        </p:nvSpPr>
        <p:spPr/>
        <p:txBody>
          <a:bodyPr/>
          <a:lstStyle/>
          <a:p>
            <a:r>
              <a:rPr lang="en-US" altLang="en-US"/>
              <a:t>Schedule K-1</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endParaRPr lang="en-US" dirty="0"/>
          </a:p>
        </p:txBody>
      </p:sp>
      <p:sp>
        <p:nvSpPr>
          <p:cNvPr id="7" name="Slide Number Placeholder 6"/>
          <p:cNvSpPr>
            <a:spLocks noGrp="1"/>
          </p:cNvSpPr>
          <p:nvPr>
            <p:ph type="sldNum" sz="quarter" idx="11"/>
          </p:nvPr>
        </p:nvSpPr>
        <p:spPr/>
        <p:txBody>
          <a:bodyPr/>
          <a:lstStyle/>
          <a:p>
            <a:fld id="{99C6EC48-CD1A-4EC0-A18D-BBBA82410F44}" type="slidenum">
              <a:rPr lang="en-US" altLang="en-US" smtClean="0"/>
              <a:pPr/>
              <a:t>10</a:t>
            </a:fld>
            <a:endParaRPr lang="en-US" altLang="en-US"/>
          </a:p>
        </p:txBody>
      </p:sp>
      <p:sp>
        <p:nvSpPr>
          <p:cNvPr id="12295" name="Content Placeholder 4"/>
          <p:cNvSpPr>
            <a:spLocks noGrp="1"/>
          </p:cNvSpPr>
          <p:nvPr>
            <p:ph sz="quarter" idx="12"/>
          </p:nvPr>
        </p:nvSpPr>
        <p:spPr/>
        <p:txBody>
          <a:bodyPr>
            <a:normAutofit fontScale="92500" lnSpcReduction="10000"/>
          </a:bodyPr>
          <a:lstStyle/>
          <a:p>
            <a:r>
              <a:rPr lang="en-US" altLang="en-US" dirty="0" smtClean="0"/>
              <a:t>K</a:t>
            </a:r>
            <a:r>
              <a:rPr lang="en-US" altLang="en-US" dirty="0" smtClean="0"/>
              <a:t>-</a:t>
            </a:r>
            <a:r>
              <a:rPr lang="en-US" altLang="en-US" dirty="0" smtClean="0"/>
              <a:t>1 scope found in </a:t>
            </a:r>
            <a:r>
              <a:rPr lang="en-US" altLang="en-US" dirty="0" smtClean="0"/>
              <a:t>Pub 4012</a:t>
            </a:r>
            <a:endParaRPr lang="en-US" altLang="en-US" dirty="0"/>
          </a:p>
          <a:p>
            <a:r>
              <a:rPr lang="en-US" altLang="en-US" dirty="0" smtClean="0"/>
              <a:t>Enter K-1 in TaxSlayer search box to retrieve</a:t>
            </a:r>
            <a:r>
              <a:rPr lang="en-US" altLang="en-US" dirty="0" smtClean="0"/>
              <a:t> correct form</a:t>
            </a:r>
          </a:p>
          <a:p>
            <a:pPr lvl="1"/>
            <a:r>
              <a:rPr lang="en-US" dirty="0" smtClean="0"/>
              <a:t>Estates and Trusts (Form 1041)</a:t>
            </a:r>
          </a:p>
          <a:p>
            <a:pPr lvl="1"/>
            <a:r>
              <a:rPr lang="en-US" dirty="0" smtClean="0"/>
              <a:t>Domestic Partnerships (Form 1065)</a:t>
            </a:r>
          </a:p>
          <a:p>
            <a:pPr lvl="1"/>
            <a:r>
              <a:rPr lang="en-US" dirty="0" smtClean="0"/>
              <a:t>S Corporations (Form 1120S)</a:t>
            </a:r>
          </a:p>
        </p:txBody>
      </p:sp>
      <p:sp>
        <p:nvSpPr>
          <p:cNvPr id="2" name="Title 1"/>
          <p:cNvSpPr>
            <a:spLocks noGrp="1"/>
          </p:cNvSpPr>
          <p:nvPr>
            <p:ph type="title"/>
          </p:nvPr>
        </p:nvSpPr>
        <p:spPr/>
        <p:txBody>
          <a:bodyPr/>
          <a:lstStyle/>
          <a:p>
            <a:r>
              <a:rPr lang="en-US"/>
              <a:t>Entering K-1s in TaxSlayer</a:t>
            </a:r>
            <a:endParaRPr lang="en-US" dirty="0"/>
          </a:p>
        </p:txBody>
      </p:sp>
      <p:sp>
        <p:nvSpPr>
          <p:cNvPr id="8" name="Rectangle 7"/>
          <p:cNvSpPr/>
          <p:nvPr/>
        </p:nvSpPr>
        <p:spPr>
          <a:xfrm>
            <a:off x="9601200" y="1219200"/>
            <a:ext cx="1828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Pub 4012 Tab </a:t>
            </a:r>
            <a:r>
              <a:rPr lang="en-US" sz="2000" b="1" dirty="0"/>
              <a:t>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7" name="Slide Number Placeholder 6"/>
          <p:cNvSpPr>
            <a:spLocks noGrp="1"/>
          </p:cNvSpPr>
          <p:nvPr>
            <p:ph type="sldNum" sz="quarter" idx="11"/>
          </p:nvPr>
        </p:nvSpPr>
        <p:spPr/>
        <p:txBody>
          <a:bodyPr/>
          <a:lstStyle/>
          <a:p>
            <a:pPr>
              <a:defRPr/>
            </a:pPr>
            <a:fld id="{99C6EC48-CD1A-4EC0-A18D-BBBA82410F44}" type="slidenum">
              <a:rPr lang="en-US" altLang="en-US" smtClean="0"/>
              <a:pPr>
                <a:defRPr/>
              </a:pPr>
              <a:t>11</a:t>
            </a:fld>
            <a:endParaRPr lang="en-US" altLang="en-US"/>
          </a:p>
        </p:txBody>
      </p:sp>
      <p:sp>
        <p:nvSpPr>
          <p:cNvPr id="14343" name="Rectangle 3"/>
          <p:cNvSpPr>
            <a:spLocks noGrp="1" noChangeArrowheads="1"/>
          </p:cNvSpPr>
          <p:nvPr>
            <p:ph sz="quarter" idx="12"/>
          </p:nvPr>
        </p:nvSpPr>
        <p:spPr/>
        <p:txBody>
          <a:bodyPr/>
          <a:lstStyle/>
          <a:p>
            <a:r>
              <a:rPr lang="en-US" altLang="en-US"/>
              <a:t>Verify in scope</a:t>
            </a:r>
          </a:p>
          <a:p>
            <a:r>
              <a:rPr lang="en-US" altLang="en-US"/>
              <a:t>Verify tax year</a:t>
            </a:r>
          </a:p>
          <a:p>
            <a:r>
              <a:rPr lang="en-US" altLang="en-US"/>
              <a:t>Verify entries</a:t>
            </a:r>
          </a:p>
        </p:txBody>
      </p:sp>
      <p:sp>
        <p:nvSpPr>
          <p:cNvPr id="13314" name="Rectangle 2"/>
          <p:cNvSpPr>
            <a:spLocks noGrp="1" noChangeArrowheads="1"/>
          </p:cNvSpPr>
          <p:nvPr>
            <p:ph type="title"/>
          </p:nvPr>
        </p:nvSpPr>
        <p:spPr/>
        <p:txBody>
          <a:bodyPr/>
          <a:lstStyle/>
          <a:p>
            <a:r>
              <a:rPr lang="en-US"/>
              <a:t>Quality Review</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8" name="Slide Number Placeholder 7"/>
          <p:cNvSpPr>
            <a:spLocks noGrp="1"/>
          </p:cNvSpPr>
          <p:nvPr>
            <p:ph type="sldNum" sz="quarter" idx="11"/>
          </p:nvPr>
        </p:nvSpPr>
        <p:spPr/>
        <p:txBody>
          <a:bodyPr/>
          <a:lstStyle/>
          <a:p>
            <a:pPr>
              <a:defRPr/>
            </a:pPr>
            <a:fld id="{99C6EC48-CD1A-4EC0-A18D-BBBA82410F44}" type="slidenum">
              <a:rPr lang="en-US" altLang="en-US" smtClean="0"/>
              <a:pPr>
                <a:defRPr/>
              </a:pPr>
              <a:t>12</a:t>
            </a:fld>
            <a:endParaRPr lang="en-US" altLang="en-US"/>
          </a:p>
        </p:txBody>
      </p:sp>
      <p:sp>
        <p:nvSpPr>
          <p:cNvPr id="16391" name="Content Placeholder 2"/>
          <p:cNvSpPr>
            <a:spLocks noGrp="1"/>
          </p:cNvSpPr>
          <p:nvPr>
            <p:ph sz="quarter" idx="12"/>
          </p:nvPr>
        </p:nvSpPr>
        <p:spPr/>
        <p:txBody>
          <a:bodyPr/>
          <a:lstStyle/>
          <a:p>
            <a:pPr eaLnBrk="1" hangingPunct="1">
              <a:buFont typeface="Wingdings" pitchFamily="2" charset="2"/>
              <a:buNone/>
            </a:pPr>
            <a:endParaRPr lang="en-US" altLang="en-US" dirty="0"/>
          </a:p>
          <a:p>
            <a:pPr eaLnBrk="1" hangingPunct="1">
              <a:buFont typeface="Wingdings" pitchFamily="2" charset="2"/>
              <a:buNone/>
            </a:pPr>
            <a:endParaRPr lang="en-US" altLang="en-US" dirty="0"/>
          </a:p>
          <a:p>
            <a:pPr eaLnBrk="1" hangingPunct="1">
              <a:buFont typeface="Wingdings" pitchFamily="2" charset="2"/>
              <a:buNone/>
            </a:pPr>
            <a:endParaRPr lang="en-US" altLang="en-US" dirty="0"/>
          </a:p>
        </p:txBody>
      </p:sp>
      <p:sp>
        <p:nvSpPr>
          <p:cNvPr id="11266" name="Title 1"/>
          <p:cNvSpPr>
            <a:spLocks noGrp="1"/>
          </p:cNvSpPr>
          <p:nvPr>
            <p:ph type="title"/>
          </p:nvPr>
        </p:nvSpPr>
        <p:spPr/>
        <p:txBody>
          <a:bodyPr/>
          <a:lstStyle/>
          <a:p>
            <a:pPr>
              <a:defRPr/>
            </a:pPr>
            <a:r>
              <a:rPr lang="en-US" dirty="0"/>
              <a:t>Schedule K-1</a:t>
            </a:r>
          </a:p>
        </p:txBody>
      </p:sp>
      <p:pic>
        <p:nvPicPr>
          <p:cNvPr id="16392" name="Picture 3" descr="j0434403"/>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791200" y="1676400"/>
            <a:ext cx="1021556" cy="143113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16393" name="Picture 6" descr="j0434411"/>
          <p:cNvPicPr>
            <a:picLocks noChangeAspect="1" noChangeArrowheads="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305800" y="3352800"/>
            <a:ext cx="1219200" cy="13716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9" name="TextBox 8"/>
          <p:cNvSpPr txBox="1"/>
          <p:nvPr/>
        </p:nvSpPr>
        <p:spPr>
          <a:xfrm>
            <a:off x="2286000" y="2286000"/>
            <a:ext cx="2636021" cy="738664"/>
          </a:xfrm>
          <a:prstGeom prst="rect">
            <a:avLst/>
          </a:prstGeom>
          <a:noFill/>
        </p:spPr>
        <p:txBody>
          <a:bodyPr wrap="none" rtlCol="0">
            <a:spAutoFit/>
          </a:bodyPr>
          <a:lstStyle/>
          <a:p>
            <a:r>
              <a:rPr lang="en-US" sz="4200" dirty="0" smtClean="0"/>
              <a:t>Questions?</a:t>
            </a:r>
            <a:endParaRPr lang="en-US" sz="4200" dirty="0"/>
          </a:p>
        </p:txBody>
      </p:sp>
      <p:sp>
        <p:nvSpPr>
          <p:cNvPr id="10" name="TextBox 9"/>
          <p:cNvSpPr txBox="1"/>
          <p:nvPr/>
        </p:nvSpPr>
        <p:spPr>
          <a:xfrm>
            <a:off x="4953000" y="3886200"/>
            <a:ext cx="3083108" cy="738664"/>
          </a:xfrm>
          <a:prstGeom prst="rect">
            <a:avLst/>
          </a:prstGeom>
          <a:noFill/>
        </p:spPr>
        <p:txBody>
          <a:bodyPr wrap="none" rtlCol="0">
            <a:spAutoFit/>
          </a:bodyPr>
          <a:lstStyle/>
          <a:p>
            <a:r>
              <a:rPr lang="en-US" sz="4200" dirty="0" smtClean="0"/>
              <a:t>Comments ...</a:t>
            </a:r>
            <a:endParaRPr lang="en-US" sz="4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7" name="Slide Number Placeholder 6"/>
          <p:cNvSpPr>
            <a:spLocks noGrp="1"/>
          </p:cNvSpPr>
          <p:nvPr>
            <p:ph type="sldNum" sz="quarter" idx="11"/>
          </p:nvPr>
        </p:nvSpPr>
        <p:spPr/>
        <p:txBody>
          <a:bodyPr/>
          <a:lstStyle/>
          <a:p>
            <a:pPr>
              <a:defRPr/>
            </a:pPr>
            <a:fld id="{99C6EC48-CD1A-4EC0-A18D-BBBA82410F44}" type="slidenum">
              <a:rPr lang="en-US" altLang="en-US" smtClean="0"/>
              <a:pPr>
                <a:defRPr/>
              </a:pPr>
              <a:t>2</a:t>
            </a:fld>
            <a:endParaRPr lang="en-US" altLang="en-US"/>
          </a:p>
        </p:txBody>
      </p:sp>
      <p:sp>
        <p:nvSpPr>
          <p:cNvPr id="6147" name="Content Placeholder 2"/>
          <p:cNvSpPr>
            <a:spLocks noGrp="1"/>
          </p:cNvSpPr>
          <p:nvPr>
            <p:ph sz="quarter" idx="12"/>
          </p:nvPr>
        </p:nvSpPr>
        <p:spPr/>
        <p:txBody>
          <a:bodyPr>
            <a:normAutofit fontScale="85000" lnSpcReduction="20000"/>
          </a:bodyPr>
          <a:lstStyle/>
          <a:p>
            <a:r>
              <a:rPr lang="en-US" dirty="0"/>
              <a:t>Reports taxpayer’s share of income, other distributions, deductions, and credits from </a:t>
            </a:r>
          </a:p>
          <a:p>
            <a:pPr lvl="1"/>
            <a:r>
              <a:rPr lang="en-US" dirty="0"/>
              <a:t>Estates and Trusts (Form 1041)</a:t>
            </a:r>
          </a:p>
          <a:p>
            <a:pPr lvl="1"/>
            <a:r>
              <a:rPr lang="en-US" dirty="0"/>
              <a:t>Domestic Partnerships (Form 1065)</a:t>
            </a:r>
          </a:p>
          <a:p>
            <a:pPr lvl="1"/>
            <a:r>
              <a:rPr lang="en-US" dirty="0"/>
              <a:t>S Corporations (Form 1120S)</a:t>
            </a:r>
            <a:endParaRPr lang="en-US" dirty="0" smtClean="0"/>
          </a:p>
          <a:p>
            <a:r>
              <a:rPr lang="en-US" dirty="0" smtClean="0"/>
              <a:t>F</a:t>
            </a:r>
            <a:r>
              <a:rPr lang="en-US" dirty="0" smtClean="0"/>
              <a:t>oreign </a:t>
            </a:r>
            <a:r>
              <a:rPr lang="en-US" dirty="0" smtClean="0"/>
              <a:t>partnerships</a:t>
            </a:r>
            <a:r>
              <a:rPr lang="en-US" dirty="0" smtClean="0"/>
              <a:t> K-1 (</a:t>
            </a:r>
            <a:r>
              <a:rPr lang="en-US" dirty="0"/>
              <a:t>Form 8865)</a:t>
            </a:r>
            <a:r>
              <a:rPr lang="en-US" dirty="0" smtClean="0"/>
              <a:t> </a:t>
            </a:r>
            <a:r>
              <a:rPr lang="en-US" b="1" dirty="0" smtClean="0"/>
              <a:t>out </a:t>
            </a:r>
            <a:r>
              <a:rPr lang="en-US" b="1" dirty="0"/>
              <a:t>of scope</a:t>
            </a:r>
          </a:p>
        </p:txBody>
      </p:sp>
      <p:sp>
        <p:nvSpPr>
          <p:cNvPr id="5122" name="Title 1"/>
          <p:cNvSpPr>
            <a:spLocks noGrp="1"/>
          </p:cNvSpPr>
          <p:nvPr>
            <p:ph type="title"/>
          </p:nvPr>
        </p:nvSpPr>
        <p:spPr/>
        <p:txBody>
          <a:bodyPr/>
          <a:lstStyle/>
          <a:p>
            <a:r>
              <a:rPr lang="en-US" dirty="0" smtClean="0"/>
              <a:t>Schedules </a:t>
            </a:r>
            <a:r>
              <a:rPr lang="en-US" dirty="0"/>
              <a:t>K-1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NTTC Training - TY2018</a:t>
            </a:r>
            <a:endParaRPr lang="en-US" dirty="0"/>
          </a:p>
        </p:txBody>
      </p:sp>
      <p:sp>
        <p:nvSpPr>
          <p:cNvPr id="10" name="Slide Number Placeholder 9"/>
          <p:cNvSpPr>
            <a:spLocks noGrp="1"/>
          </p:cNvSpPr>
          <p:nvPr>
            <p:ph type="sldNum" sz="quarter" idx="11"/>
          </p:nvPr>
        </p:nvSpPr>
        <p:spPr/>
        <p:txBody>
          <a:bodyPr/>
          <a:lstStyle/>
          <a:p>
            <a:fld id="{ADFB223C-D9C5-418D-8498-BFF5B3FF4EA9}" type="slidenum">
              <a:rPr lang="en-US" altLang="en-US" smtClean="0"/>
              <a:pPr/>
              <a:t>3</a:t>
            </a:fld>
            <a:endParaRPr lang="en-US" altLang="en-US"/>
          </a:p>
        </p:txBody>
      </p:sp>
      <p:sp>
        <p:nvSpPr>
          <p:cNvPr id="5127" name="Content Placeholder 2"/>
          <p:cNvSpPr>
            <a:spLocks noGrp="1"/>
          </p:cNvSpPr>
          <p:nvPr>
            <p:ph sz="quarter" idx="12"/>
          </p:nvPr>
        </p:nvSpPr>
        <p:spPr/>
        <p:txBody>
          <a:bodyPr/>
          <a:lstStyle/>
          <a:p>
            <a:r>
              <a:rPr lang="en-US" altLang="en-US" dirty="0"/>
              <a:t>Look for K-1s</a:t>
            </a:r>
          </a:p>
          <a:p>
            <a:endParaRPr lang="en-US" altLang="en-US" dirty="0"/>
          </a:p>
          <a:p>
            <a:endParaRPr lang="en-US" altLang="en-US" dirty="0"/>
          </a:p>
          <a:p>
            <a:r>
              <a:rPr lang="en-US" altLang="en-US" dirty="0"/>
              <a:t>Verify in </a:t>
            </a:r>
            <a:r>
              <a:rPr lang="en-US" altLang="en-US" dirty="0" smtClean="0"/>
              <a:t>scope before</a:t>
            </a:r>
            <a:r>
              <a:rPr lang="en-US" altLang="en-US" dirty="0" smtClean="0"/>
              <a:t> beginning return </a:t>
            </a:r>
            <a:endParaRPr lang="en-US" altLang="en-US" dirty="0"/>
          </a:p>
        </p:txBody>
      </p:sp>
      <p:sp>
        <p:nvSpPr>
          <p:cNvPr id="2" name="Title 1"/>
          <p:cNvSpPr>
            <a:spLocks noGrp="1"/>
          </p:cNvSpPr>
          <p:nvPr>
            <p:ph type="title"/>
          </p:nvPr>
        </p:nvSpPr>
        <p:spPr/>
        <p:txBody>
          <a:bodyPr/>
          <a:lstStyle/>
          <a:p>
            <a:r>
              <a:rPr lang="en-US"/>
              <a:t>Intake and Interview</a:t>
            </a:r>
            <a:endParaRPr lang="en-US" dirty="0"/>
          </a:p>
        </p:txBody>
      </p:sp>
      <p:pic>
        <p:nvPicPr>
          <p:cNvPr id="18" name="Picture 17"/>
          <p:cNvPicPr>
            <a:picLocks noChangeAspect="1"/>
          </p:cNvPicPr>
          <p:nvPr/>
        </p:nvPicPr>
        <p:blipFill>
          <a:blip r:embed="rId3"/>
          <a:stretch>
            <a:fillRect/>
          </a:stretch>
        </p:blipFill>
        <p:spPr>
          <a:xfrm>
            <a:off x="762000" y="2590800"/>
            <a:ext cx="7981950" cy="752475"/>
          </a:xfrm>
          <a:prstGeom prst="rect">
            <a:avLst/>
          </a:prstGeom>
        </p:spPr>
      </p:pic>
      <p:pic>
        <p:nvPicPr>
          <p:cNvPr id="19" name="Picture 18"/>
          <p:cNvPicPr>
            <a:picLocks noChangeAspect="1"/>
          </p:cNvPicPr>
          <p:nvPr/>
        </p:nvPicPr>
        <p:blipFill rotWithShape="1">
          <a:blip r:embed="rId4"/>
          <a:srcRect r="7587" b="7587"/>
          <a:stretch/>
        </p:blipFill>
        <p:spPr>
          <a:xfrm>
            <a:off x="747486" y="3338287"/>
            <a:ext cx="11038114" cy="264070"/>
          </a:xfrm>
          <a:prstGeom prst="rect">
            <a:avLst/>
          </a:prstGeom>
        </p:spPr>
      </p:pic>
      <p:sp>
        <p:nvSpPr>
          <p:cNvPr id="3" name="Rounded Rectangle 2"/>
          <p:cNvSpPr/>
          <p:nvPr/>
        </p:nvSpPr>
        <p:spPr>
          <a:xfrm>
            <a:off x="7848600" y="3309258"/>
            <a:ext cx="822960" cy="274320"/>
          </a:xfrm>
          <a:prstGeom prst="round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6" name="Slide Number Placeholder 5"/>
          <p:cNvSpPr>
            <a:spLocks noGrp="1"/>
          </p:cNvSpPr>
          <p:nvPr>
            <p:ph type="sldNum" sz="quarter" idx="11"/>
          </p:nvPr>
        </p:nvSpPr>
        <p:spPr/>
        <p:txBody>
          <a:bodyPr/>
          <a:lstStyle/>
          <a:p>
            <a:pPr>
              <a:defRPr/>
            </a:pPr>
            <a:fld id="{99C6EC48-CD1A-4EC0-A18D-BBBA82410F44}" type="slidenum">
              <a:rPr lang="en-US" altLang="en-US" smtClean="0"/>
              <a:pPr>
                <a:defRPr/>
              </a:pPr>
              <a:t>4</a:t>
            </a:fld>
            <a:endParaRPr lang="en-US" altLang="en-US"/>
          </a:p>
        </p:txBody>
      </p:sp>
      <p:sp>
        <p:nvSpPr>
          <p:cNvPr id="13315" name="Content Placeholder 2"/>
          <p:cNvSpPr>
            <a:spLocks noGrp="1"/>
          </p:cNvSpPr>
          <p:nvPr>
            <p:ph sz="quarter" idx="12"/>
          </p:nvPr>
        </p:nvSpPr>
        <p:spPr/>
        <p:txBody>
          <a:bodyPr vert="horz" lIns="91440" tIns="45720" rIns="91440" bIns="45720" rtlCol="0" anchor="t">
            <a:normAutofit fontScale="85000" lnSpcReduction="20000"/>
          </a:bodyPr>
          <a:lstStyle/>
          <a:p>
            <a:pPr marL="340995" indent="-340995"/>
            <a:r>
              <a:rPr lang="en-US" altLang="en-US" dirty="0"/>
              <a:t>In-scope K-1s contain</a:t>
            </a:r>
            <a:r>
              <a:rPr lang="en-US" altLang="en-US" b="1" dirty="0"/>
              <a:t> </a:t>
            </a:r>
            <a:r>
              <a:rPr lang="en-US" altLang="en-US" b="1" dirty="0">
                <a:cs typeface="Calibri"/>
              </a:rPr>
              <a:t>only</a:t>
            </a:r>
            <a:endParaRPr lang="en-US" b="1" dirty="0"/>
          </a:p>
          <a:p>
            <a:pPr lvl="1"/>
            <a:r>
              <a:rPr lang="en-US" altLang="en-US" dirty="0"/>
              <a:t>Interest income (taxable and tax-exempt) </a:t>
            </a:r>
          </a:p>
          <a:p>
            <a:pPr lvl="1"/>
            <a:r>
              <a:rPr lang="en-US" altLang="en-US" dirty="0"/>
              <a:t>Dividends (</a:t>
            </a:r>
            <a:r>
              <a:rPr lang="en-US" altLang="en-US" dirty="0" smtClean="0"/>
              <a:t>ordinary, qualified, and 199A)</a:t>
            </a:r>
            <a:endParaRPr lang="en-US" altLang="en-US" dirty="0"/>
          </a:p>
          <a:p>
            <a:pPr lvl="1"/>
            <a:r>
              <a:rPr lang="en-US" altLang="en-US" dirty="0"/>
              <a:t>Capital gains or losses (long or short)</a:t>
            </a:r>
          </a:p>
          <a:p>
            <a:pPr lvl="1"/>
            <a:r>
              <a:rPr lang="en-US" altLang="en-US" dirty="0"/>
              <a:t>Royalty </a:t>
            </a:r>
            <a:r>
              <a:rPr lang="en-US" altLang="en-US" dirty="0" smtClean="0"/>
              <a:t>income</a:t>
            </a:r>
            <a:endParaRPr lang="en-US" altLang="en-US" dirty="0"/>
          </a:p>
          <a:p>
            <a:pPr lvl="1"/>
            <a:r>
              <a:rPr lang="en-US" altLang="en-US" dirty="0"/>
              <a:t>Foreign t</a:t>
            </a:r>
            <a:r>
              <a:rPr lang="en-US" altLang="en-US" dirty="0" smtClean="0"/>
              <a:t>ax </a:t>
            </a:r>
            <a:r>
              <a:rPr lang="en-US" altLang="en-US" dirty="0"/>
              <a:t>paid for passive activities</a:t>
            </a:r>
            <a:endParaRPr lang="en-US" altLang="en-US" dirty="0" smtClean="0"/>
          </a:p>
          <a:p>
            <a:r>
              <a:rPr lang="en-US" altLang="en-US" dirty="0" smtClean="0"/>
              <a:t>A</a:t>
            </a:r>
            <a:r>
              <a:rPr lang="en-US" altLang="en-US" dirty="0" smtClean="0"/>
              <a:t>nything </a:t>
            </a:r>
            <a:r>
              <a:rPr lang="en-US" altLang="en-US" dirty="0"/>
              <a:t>else</a:t>
            </a:r>
            <a:r>
              <a:rPr lang="en-US" altLang="en-US" dirty="0" smtClean="0"/>
              <a:t> included on K</a:t>
            </a:r>
            <a:r>
              <a:rPr lang="en-US" altLang="en-US" dirty="0"/>
              <a:t>-</a:t>
            </a:r>
            <a:r>
              <a:rPr lang="en-US" altLang="en-US" dirty="0" smtClean="0"/>
              <a:t>1 – </a:t>
            </a:r>
            <a:r>
              <a:rPr lang="en-US" altLang="en-US" b="1" dirty="0" smtClean="0"/>
              <a:t>out</a:t>
            </a:r>
            <a:r>
              <a:rPr lang="en-US" altLang="en-US" b="1" dirty="0" smtClean="0"/>
              <a:t>-of-scope</a:t>
            </a:r>
            <a:endParaRPr lang="en-US" altLang="en-US" b="1" dirty="0"/>
          </a:p>
          <a:p>
            <a:pPr lvl="1"/>
            <a:endParaRPr lang="en-US" altLang="en-US" dirty="0"/>
          </a:p>
        </p:txBody>
      </p:sp>
      <p:sp>
        <p:nvSpPr>
          <p:cNvPr id="4098" name="Title 1"/>
          <p:cNvSpPr>
            <a:spLocks noGrp="1"/>
          </p:cNvSpPr>
          <p:nvPr>
            <p:ph type="title"/>
          </p:nvPr>
        </p:nvSpPr>
        <p:spPr/>
        <p:txBody>
          <a:bodyPr/>
          <a:lstStyle/>
          <a:p>
            <a:r>
              <a:rPr lang="en-US"/>
              <a:t>Schedule K-1</a:t>
            </a:r>
            <a:endParaRPr lang="en-US" dirty="0"/>
          </a:p>
        </p:txBody>
      </p:sp>
      <p:sp>
        <p:nvSpPr>
          <p:cNvPr id="7" name="Rectangle 6"/>
          <p:cNvSpPr/>
          <p:nvPr/>
        </p:nvSpPr>
        <p:spPr>
          <a:xfrm>
            <a:off x="9677400" y="1212036"/>
            <a:ext cx="1828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Scope Manual</a:t>
            </a:r>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11" name="Slide Number Placeholder 10"/>
          <p:cNvSpPr>
            <a:spLocks noGrp="1"/>
          </p:cNvSpPr>
          <p:nvPr>
            <p:ph type="sldNum" sz="quarter" idx="11"/>
          </p:nvPr>
        </p:nvSpPr>
        <p:spPr/>
        <p:txBody>
          <a:bodyPr/>
          <a:lstStyle/>
          <a:p>
            <a:fld id="{8A04A42B-FEFD-4EB9-9044-AA23099CAE6B}" type="slidenum">
              <a:rPr lang="en-US" altLang="en-US" smtClean="0"/>
              <a:pPr/>
              <a:t>5</a:t>
            </a:fld>
            <a:endParaRPr lang="en-US" altLang="en-US"/>
          </a:p>
        </p:txBody>
      </p:sp>
      <p:sp>
        <p:nvSpPr>
          <p:cNvPr id="7" name="Title 6"/>
          <p:cNvSpPr>
            <a:spLocks noGrp="1"/>
          </p:cNvSpPr>
          <p:nvPr>
            <p:ph type="title"/>
          </p:nvPr>
        </p:nvSpPr>
        <p:spPr/>
        <p:txBody>
          <a:bodyPr/>
          <a:lstStyle/>
          <a:p>
            <a:r>
              <a:rPr lang="en-US" dirty="0" smtClean="0"/>
              <a:t>Schedule K-1</a:t>
            </a:r>
            <a:endParaRPr lang="en-US" dirty="0"/>
          </a:p>
        </p:txBody>
      </p:sp>
      <p:sp>
        <p:nvSpPr>
          <p:cNvPr id="10" name="Content Placeholder 9"/>
          <p:cNvSpPr>
            <a:spLocks noGrp="1"/>
          </p:cNvSpPr>
          <p:nvPr>
            <p:ph sz="quarter" idx="13"/>
          </p:nvPr>
        </p:nvSpPr>
        <p:spPr/>
        <p:txBody>
          <a:bodyPr>
            <a:normAutofit/>
          </a:bodyPr>
          <a:lstStyle/>
          <a:p>
            <a:r>
              <a:rPr lang="en-US" altLang="en-US" dirty="0" smtClean="0"/>
              <a:t>Verify year: May </a:t>
            </a:r>
            <a:r>
              <a:rPr lang="en-US" altLang="en-US" dirty="0" smtClean="0"/>
              <a:t>be 2017</a:t>
            </a:r>
            <a:r>
              <a:rPr lang="en-US" altLang="en-US" dirty="0" smtClean="0"/>
              <a:t> form when entity on fiscal (not calendar) </a:t>
            </a:r>
            <a:r>
              <a:rPr lang="en-US" altLang="en-US" dirty="0" smtClean="0"/>
              <a:t>year</a:t>
            </a:r>
          </a:p>
          <a:p>
            <a:endParaRPr lang="en-US" dirty="0"/>
          </a:p>
        </p:txBody>
      </p:sp>
      <p:sp>
        <p:nvSpPr>
          <p:cNvPr id="6149" name="Oval 4"/>
          <p:cNvSpPr>
            <a:spLocks noChangeArrowheads="1"/>
          </p:cNvSpPr>
          <p:nvPr/>
        </p:nvSpPr>
        <p:spPr bwMode="auto">
          <a:xfrm>
            <a:off x="8435102" y="2088417"/>
            <a:ext cx="735806" cy="269959"/>
          </a:xfrm>
          <a:prstGeom prst="ellipse">
            <a:avLst/>
          </a:prstGeom>
          <a:noFill/>
          <a:ln w="38100" algn="ctr">
            <a:solidFill>
              <a:srgbClr val="FF0000"/>
            </a:solidFill>
            <a:round/>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lIns="0" rIns="0"/>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endParaRPr lang="en-US" altLang="en-US" sz="1200" b="0">
              <a:solidFill>
                <a:schemeClr val="bg1"/>
              </a:solidFill>
              <a:cs typeface="Arial" charset="0"/>
            </a:endParaRPr>
          </a:p>
        </p:txBody>
      </p:sp>
      <p:pic>
        <p:nvPicPr>
          <p:cNvPr id="18" name="Picture 17"/>
          <p:cNvPicPr>
            <a:picLocks noChangeAspect="1"/>
          </p:cNvPicPr>
          <p:nvPr/>
        </p:nvPicPr>
        <p:blipFill>
          <a:blip r:embed="rId3"/>
          <a:stretch>
            <a:fillRect/>
          </a:stretch>
        </p:blipFill>
        <p:spPr>
          <a:xfrm>
            <a:off x="6238626" y="1558097"/>
            <a:ext cx="5352168" cy="1965858"/>
          </a:xfrm>
          <a:prstGeom prst="rect">
            <a:avLst/>
          </a:prstGeom>
          <a:ln>
            <a:solidFill>
              <a:schemeClr val="tx1"/>
            </a:solidFill>
          </a:ln>
        </p:spPr>
      </p:pic>
      <p:pic>
        <p:nvPicPr>
          <p:cNvPr id="20" name="Picture 19"/>
          <p:cNvPicPr>
            <a:picLocks noChangeAspect="1"/>
          </p:cNvPicPr>
          <p:nvPr/>
        </p:nvPicPr>
        <p:blipFill>
          <a:blip r:embed="rId4"/>
          <a:stretch>
            <a:fillRect/>
          </a:stretch>
        </p:blipFill>
        <p:spPr>
          <a:xfrm>
            <a:off x="424402" y="1573972"/>
            <a:ext cx="5590814" cy="1949983"/>
          </a:xfrm>
          <a:prstGeom prst="rect">
            <a:avLst/>
          </a:prstGeom>
          <a:ln>
            <a:solidFill>
              <a:schemeClr val="tx1"/>
            </a:solidFill>
          </a:ln>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44491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NTTC Training - TY2018</a:t>
            </a:r>
            <a:endParaRPr lang="en-US" dirty="0"/>
          </a:p>
        </p:txBody>
      </p:sp>
      <p:sp>
        <p:nvSpPr>
          <p:cNvPr id="9" name="Slide Number Placeholder 8"/>
          <p:cNvSpPr>
            <a:spLocks noGrp="1"/>
          </p:cNvSpPr>
          <p:nvPr>
            <p:ph type="sldNum" sz="quarter" idx="11"/>
          </p:nvPr>
        </p:nvSpPr>
        <p:spPr/>
        <p:txBody>
          <a:bodyPr/>
          <a:lstStyle/>
          <a:p>
            <a:pPr>
              <a:defRPr/>
            </a:pPr>
            <a:fld id="{99C6EC48-CD1A-4EC0-A18D-BBBA82410F44}" type="slidenum">
              <a:rPr lang="en-US" altLang="en-US" smtClean="0"/>
              <a:pPr>
                <a:defRPr/>
              </a:pPr>
              <a:t>6</a:t>
            </a:fld>
            <a:endParaRPr lang="en-US" altLang="en-US"/>
          </a:p>
        </p:txBody>
      </p:sp>
      <p:sp>
        <p:nvSpPr>
          <p:cNvPr id="4" name="Content Placeholder 3"/>
          <p:cNvSpPr>
            <a:spLocks noGrp="1"/>
          </p:cNvSpPr>
          <p:nvPr>
            <p:ph sz="quarter" idx="12"/>
          </p:nvPr>
        </p:nvSpPr>
        <p:spPr/>
        <p:txBody>
          <a:bodyPr/>
          <a:lstStyle/>
          <a:p>
            <a:r>
              <a:rPr lang="en-US" dirty="0" smtClean="0"/>
              <a:t>All forms</a:t>
            </a:r>
            <a:r>
              <a:rPr lang="en-US" dirty="0" smtClean="0"/>
              <a:t> found </a:t>
            </a:r>
            <a:r>
              <a:rPr lang="en-US" dirty="0" smtClean="0"/>
              <a:t>on irs.gov</a:t>
            </a:r>
          </a:p>
          <a:p>
            <a:r>
              <a:rPr lang="en-US" dirty="0" smtClean="0"/>
              <a:t>All</a:t>
            </a:r>
            <a:r>
              <a:rPr lang="en-US" dirty="0" smtClean="0"/>
              <a:t> codes on back </a:t>
            </a:r>
            <a:r>
              <a:rPr lang="en-US" dirty="0" smtClean="0"/>
              <a:t>of</a:t>
            </a:r>
            <a:r>
              <a:rPr lang="en-US" dirty="0" smtClean="0"/>
              <a:t> form</a:t>
            </a:r>
            <a:endParaRPr lang="en-US" dirty="0"/>
          </a:p>
        </p:txBody>
      </p:sp>
      <p:sp>
        <p:nvSpPr>
          <p:cNvPr id="2" name="Title 1"/>
          <p:cNvSpPr>
            <a:spLocks noGrp="1"/>
          </p:cNvSpPr>
          <p:nvPr>
            <p:ph type="title"/>
          </p:nvPr>
        </p:nvSpPr>
        <p:spPr/>
        <p:txBody>
          <a:bodyPr/>
          <a:lstStyle/>
          <a:p>
            <a:pPr>
              <a:defRPr/>
            </a:pPr>
            <a:r>
              <a:rPr lang="en-US" dirty="0" smtClean="0"/>
              <a:t>Schedules K-1</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7" name="Slide Number Placeholder 6"/>
          <p:cNvSpPr>
            <a:spLocks noGrp="1"/>
          </p:cNvSpPr>
          <p:nvPr>
            <p:ph type="sldNum" sz="quarter" idx="11"/>
          </p:nvPr>
        </p:nvSpPr>
        <p:spPr/>
        <p:txBody>
          <a:bodyPr/>
          <a:lstStyle/>
          <a:p>
            <a:fld id="{99C6EC48-CD1A-4EC0-A18D-BBBA82410F44}" type="slidenum">
              <a:rPr lang="en-US" altLang="en-US" smtClean="0"/>
              <a:pPr/>
              <a:t>7</a:t>
            </a:fld>
            <a:endParaRPr lang="en-US" altLang="en-US"/>
          </a:p>
        </p:txBody>
      </p:sp>
      <p:sp>
        <p:nvSpPr>
          <p:cNvPr id="9223" name="Content Placeholder 4"/>
          <p:cNvSpPr>
            <a:spLocks noGrp="1"/>
          </p:cNvSpPr>
          <p:nvPr>
            <p:ph sz="quarter" idx="12"/>
          </p:nvPr>
        </p:nvSpPr>
        <p:spPr/>
        <p:txBody>
          <a:bodyPr/>
          <a:lstStyle/>
          <a:p>
            <a:r>
              <a:rPr lang="en-US" altLang="en-US" dirty="0" smtClean="0"/>
              <a:t>Negative end </a:t>
            </a:r>
            <a:r>
              <a:rPr lang="en-US" altLang="en-US" dirty="0" smtClean="0"/>
              <a:t>of year capital </a:t>
            </a:r>
            <a:r>
              <a:rPr lang="en-US" altLang="en-US" dirty="0" smtClean="0"/>
              <a:t>account</a:t>
            </a:r>
          </a:p>
          <a:p>
            <a:pPr lvl="1"/>
            <a:r>
              <a:rPr lang="en-US" altLang="en-US" dirty="0" smtClean="0"/>
              <a:t>Return </a:t>
            </a:r>
            <a:r>
              <a:rPr lang="en-US" altLang="en-US" dirty="0" smtClean="0"/>
              <a:t>is out of scope</a:t>
            </a:r>
            <a:endParaRPr lang="en-US" altLang="en-US" dirty="0"/>
          </a:p>
        </p:txBody>
      </p:sp>
      <p:sp>
        <p:nvSpPr>
          <p:cNvPr id="2" name="Title 1"/>
          <p:cNvSpPr>
            <a:spLocks noGrp="1"/>
          </p:cNvSpPr>
          <p:nvPr>
            <p:ph type="title"/>
          </p:nvPr>
        </p:nvSpPr>
        <p:spPr/>
        <p:txBody>
          <a:bodyPr/>
          <a:lstStyle/>
          <a:p>
            <a:r>
              <a:rPr lang="en-US" smtClean="0"/>
              <a:t>Schedule K-1 (Form 1065)</a:t>
            </a:r>
            <a:endParaRPr lang="en-US" dirty="0"/>
          </a:p>
        </p:txBody>
      </p:sp>
      <p:pic>
        <p:nvPicPr>
          <p:cNvPr id="9224" name="Picture 2"/>
          <p:cNvPicPr>
            <a:picLocks noChangeAspect="1" noChangeArrowheads="1"/>
          </p:cNvPicPr>
          <p:nvPr/>
        </p:nvPicPr>
        <p:blipFill>
          <a:blip r:embed="rId3">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4">
                    <a14:imgEffect>
                      <a14:sharpenSoften amount="25000"/>
                    </a14:imgEffect>
                  </a14:imgLayer>
                </a14:imgProps>
              </a:ex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209800" y="3505200"/>
            <a:ext cx="7692216" cy="2068811"/>
          </a:xfrm>
          <a:prstGeom prst="rect">
            <a:avLst/>
          </a:prstGeom>
          <a:noFill/>
          <a:ln w="9525">
            <a:solidFill>
              <a:schemeClr val="tx1"/>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7" name="Slide Number Placeholder 6"/>
          <p:cNvSpPr>
            <a:spLocks noGrp="1"/>
          </p:cNvSpPr>
          <p:nvPr>
            <p:ph type="sldNum" sz="quarter" idx="11"/>
          </p:nvPr>
        </p:nvSpPr>
        <p:spPr/>
        <p:txBody>
          <a:bodyPr/>
          <a:lstStyle/>
          <a:p>
            <a:fld id="{99C6EC48-CD1A-4EC0-A18D-BBBA82410F44}" type="slidenum">
              <a:rPr lang="en-US" altLang="en-US" smtClean="0"/>
              <a:pPr/>
              <a:t>8</a:t>
            </a:fld>
            <a:endParaRPr lang="en-US" altLang="en-US"/>
          </a:p>
        </p:txBody>
      </p:sp>
      <p:sp>
        <p:nvSpPr>
          <p:cNvPr id="11271" name="Content Placeholder 4"/>
          <p:cNvSpPr>
            <a:spLocks noGrp="1"/>
          </p:cNvSpPr>
          <p:nvPr>
            <p:ph sz="quarter" idx="12"/>
          </p:nvPr>
        </p:nvSpPr>
        <p:spPr/>
        <p:txBody>
          <a:bodyPr/>
          <a:lstStyle/>
          <a:p>
            <a:r>
              <a:rPr lang="en-US" altLang="en-US" dirty="0" smtClean="0"/>
              <a:t>E</a:t>
            </a:r>
            <a:r>
              <a:rPr lang="en-US" altLang="en-US" dirty="0" smtClean="0"/>
              <a:t>xempt </a:t>
            </a:r>
            <a:r>
              <a:rPr lang="en-US" altLang="en-US" dirty="0" smtClean="0"/>
              <a:t>interest income</a:t>
            </a:r>
          </a:p>
          <a:p>
            <a:pPr lvl="1"/>
            <a:r>
              <a:rPr lang="en-US" altLang="en-US" dirty="0" smtClean="0"/>
              <a:t>Box number varies by form</a:t>
            </a:r>
            <a:endParaRPr lang="en-US" altLang="en-US" dirty="0" smtClean="0"/>
          </a:p>
          <a:p>
            <a:pPr lvl="1"/>
            <a:r>
              <a:rPr lang="en-US" altLang="en-US" dirty="0" smtClean="0"/>
              <a:t>C</a:t>
            </a:r>
            <a:r>
              <a:rPr lang="en-US" altLang="en-US" dirty="0" smtClean="0"/>
              <a:t>ode descriptions on back of form</a:t>
            </a:r>
            <a:endParaRPr lang="en-US" altLang="en-US" dirty="0"/>
          </a:p>
        </p:txBody>
      </p:sp>
      <p:sp>
        <p:nvSpPr>
          <p:cNvPr id="2" name="Title 1"/>
          <p:cNvSpPr>
            <a:spLocks noGrp="1"/>
          </p:cNvSpPr>
          <p:nvPr>
            <p:ph type="title"/>
          </p:nvPr>
        </p:nvSpPr>
        <p:spPr/>
        <p:txBody>
          <a:bodyPr/>
          <a:lstStyle/>
          <a:p>
            <a:r>
              <a:rPr lang="en-US" smtClean="0"/>
              <a:t>K-1 Interest Income</a:t>
            </a:r>
            <a:endParaRPr lang="en-US" dirty="0"/>
          </a:p>
        </p:txBody>
      </p:sp>
      <p:pic>
        <p:nvPicPr>
          <p:cNvPr id="8" name="Picture 7" descr="Screen Shot 2018-10-08 at 7.03.14 PM.png"/>
          <p:cNvPicPr>
            <a:picLocks noChangeAspect="1"/>
          </p:cNvPicPr>
          <p:nvPr/>
        </p:nvPicPr>
        <p:blipFill>
          <a:blip r:embed="rId3"/>
          <a:stretch>
            <a:fillRect/>
          </a:stretch>
        </p:blipFill>
        <p:spPr>
          <a:xfrm>
            <a:off x="2133600" y="4038600"/>
            <a:ext cx="4851400" cy="2082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8" name="Slide Number Placeholder 7"/>
          <p:cNvSpPr>
            <a:spLocks noGrp="1"/>
          </p:cNvSpPr>
          <p:nvPr>
            <p:ph type="sldNum" sz="quarter" idx="11"/>
          </p:nvPr>
        </p:nvSpPr>
        <p:spPr/>
        <p:txBody>
          <a:bodyPr/>
          <a:lstStyle/>
          <a:p>
            <a:fld id="{99C6EC48-CD1A-4EC0-A18D-BBBA82410F44}" type="slidenum">
              <a:rPr lang="en-US" altLang="en-US" smtClean="0"/>
              <a:pPr/>
              <a:t>9</a:t>
            </a:fld>
            <a:endParaRPr lang="en-US" altLang="en-US"/>
          </a:p>
        </p:txBody>
      </p:sp>
      <p:sp>
        <p:nvSpPr>
          <p:cNvPr id="21507" name="Rectangle 3"/>
          <p:cNvSpPr>
            <a:spLocks noGrp="1" noChangeArrowheads="1"/>
          </p:cNvSpPr>
          <p:nvPr>
            <p:ph sz="quarter" idx="12"/>
          </p:nvPr>
        </p:nvSpPr>
        <p:spPr/>
        <p:txBody>
          <a:bodyPr>
            <a:normAutofit/>
          </a:bodyPr>
          <a:lstStyle/>
          <a:p>
            <a:r>
              <a:rPr lang="en-US" altLang="en-US" dirty="0" smtClean="0"/>
              <a:t>Box number varies by form</a:t>
            </a:r>
          </a:p>
          <a:p>
            <a:r>
              <a:rPr lang="en-US" altLang="en-US" dirty="0" smtClean="0"/>
              <a:t>Must be coded Passive income</a:t>
            </a:r>
          </a:p>
          <a:p>
            <a:r>
              <a:rPr lang="en-US" altLang="en-US" dirty="0" smtClean="0"/>
              <a:t>See Miscellaneous Credits lesson</a:t>
            </a:r>
            <a:endParaRPr lang="en-US" altLang="en-US" dirty="0"/>
          </a:p>
        </p:txBody>
      </p:sp>
      <p:sp>
        <p:nvSpPr>
          <p:cNvPr id="21506" name="Rectangle 2"/>
          <p:cNvSpPr>
            <a:spLocks noGrp="1" noChangeArrowheads="1"/>
          </p:cNvSpPr>
          <p:nvPr>
            <p:ph type="title"/>
          </p:nvPr>
        </p:nvSpPr>
        <p:spPr/>
        <p:txBody>
          <a:bodyPr/>
          <a:lstStyle/>
          <a:p>
            <a:r>
              <a:rPr lang="en-US" altLang="en-US" smtClean="0"/>
              <a:t>Foreign Tax on K-1</a:t>
            </a:r>
            <a:endParaRPr lang="en-US" altLang="en-US" dirty="0"/>
          </a:p>
        </p:txBody>
      </p:sp>
      <p:sp>
        <p:nvSpPr>
          <p:cNvPr id="12296" name="Text Box 4"/>
          <p:cNvSpPr txBox="1">
            <a:spLocks noChangeArrowheads="1"/>
          </p:cNvSpPr>
          <p:nvPr/>
        </p:nvSpPr>
        <p:spPr bwMode="auto">
          <a:xfrm>
            <a:off x="8496300" y="857252"/>
            <a:ext cx="1028700" cy="3000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lgn="ctr" eaLnBrk="1" hangingPunct="1">
              <a:spcBef>
                <a:spcPct val="0"/>
              </a:spcBef>
              <a:buClrTx/>
              <a:buSzTx/>
              <a:buFontTx/>
              <a:buNone/>
            </a:pPr>
            <a:endParaRPr lang="en-US" altLang="en-US" sz="1350" b="0">
              <a:cs typeface="Arial" charset="0"/>
            </a:endParaRPr>
          </a:p>
        </p:txBody>
      </p:sp>
      <p:pic>
        <p:nvPicPr>
          <p:cNvPr id="9" name="Picture 8" descr="Screen Shot 2018-10-08 at 7.03.54 PM.png"/>
          <p:cNvPicPr>
            <a:picLocks noChangeAspect="1"/>
          </p:cNvPicPr>
          <p:nvPr/>
        </p:nvPicPr>
        <p:blipFill>
          <a:blip r:embed="rId3"/>
          <a:stretch>
            <a:fillRect/>
          </a:stretch>
        </p:blipFill>
        <p:spPr>
          <a:xfrm>
            <a:off x="2667000" y="4419600"/>
            <a:ext cx="4953000" cy="180109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ARPF PPTX Template W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lumMod val="75000"/>
            </a:schemeClr>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a="http://schemas.openxmlformats.org/drawingml/2006/main" xmlns="" name="AARPF PPTX Template Wide v3.potx" id="{09A11800-1FAA-4462-9884-8560C81008AD}" vid="{C6F55885-FEB7-4C60-8FC5-DEB160FF1D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AARPF PPTX Template Wide v3</Template>
  <TotalTime>0</TotalTime>
  <Words>745</Words>
  <Application>Microsoft Macintosh PowerPoint</Application>
  <PresentationFormat>Custom</PresentationFormat>
  <Paragraphs>109</Paragraphs>
  <Slides>12</Slides>
  <Notes>11</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AARPF PPTX Template Wide</vt:lpstr>
      <vt:lpstr>Schedule K-1</vt:lpstr>
      <vt:lpstr>Schedules K-1</vt:lpstr>
      <vt:lpstr>Intake and Interview</vt:lpstr>
      <vt:lpstr>Schedule K-1</vt:lpstr>
      <vt:lpstr>Schedule K-1</vt:lpstr>
      <vt:lpstr>Schedules K-1</vt:lpstr>
      <vt:lpstr>Schedule K-1 (Form 1065)</vt:lpstr>
      <vt:lpstr>K-1 Interest Income</vt:lpstr>
      <vt:lpstr>Foreign Tax on K-1</vt:lpstr>
      <vt:lpstr>Entering K-1s in TaxSlayer</vt:lpstr>
      <vt:lpstr>Quality Review</vt:lpstr>
      <vt:lpstr>Schedule K-1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Schedule K-1</dc:title>
  <dc:creator/>
  <cp:lastModifiedBy/>
  <cp:revision>4</cp:revision>
  <dcterms:created xsi:type="dcterms:W3CDTF">2018-10-08T23:53:37Z</dcterms:created>
  <dcterms:modified xsi:type="dcterms:W3CDTF">2018-10-09T00:09:07Z</dcterms:modified>
</cp:coreProperties>
</file>